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notesMasterIdLst>
    <p:notesMasterId r:id="rId18"/>
  </p:notesMasterIdLst>
  <p:sldIdLst>
    <p:sldId id="256" r:id="rId3"/>
    <p:sldId id="509" r:id="rId4"/>
    <p:sldId id="512" r:id="rId5"/>
    <p:sldId id="513" r:id="rId6"/>
    <p:sldId id="514" r:id="rId7"/>
    <p:sldId id="515" r:id="rId8"/>
    <p:sldId id="527" r:id="rId9"/>
    <p:sldId id="516" r:id="rId10"/>
    <p:sldId id="518" r:id="rId11"/>
    <p:sldId id="519" r:id="rId12"/>
    <p:sldId id="520" r:id="rId13"/>
    <p:sldId id="523" r:id="rId14"/>
    <p:sldId id="524" r:id="rId15"/>
    <p:sldId id="525" r:id="rId16"/>
    <p:sldId id="526" r:id="rId17"/>
  </p:sldIdLst>
  <p:sldSz cx="9144000" cy="6858000" type="screen4x3"/>
  <p:notesSz cx="6799263" cy="99298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434">
          <p15:clr>
            <a:srgbClr val="A4A3A4"/>
          </p15:clr>
        </p15:guide>
        <p15:guide id="3" orient="horz" pos="3929">
          <p15:clr>
            <a:srgbClr val="A4A3A4"/>
          </p15:clr>
        </p15:guide>
        <p15:guide id="4" pos="2880">
          <p15:clr>
            <a:srgbClr val="A4A3A4"/>
          </p15:clr>
        </p15:guide>
        <p15:guide id="5" pos="5420">
          <p15:clr>
            <a:srgbClr val="A4A3A4"/>
          </p15:clr>
        </p15:guide>
        <p15:guide id="6" pos="1066">
          <p15:clr>
            <a:srgbClr val="A4A3A4"/>
          </p15:clr>
        </p15:guide>
        <p15:guide id="7" pos="3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739"/>
    <a:srgbClr val="004192"/>
    <a:srgbClr val="E7E8EE"/>
    <a:srgbClr val="CBCFDC"/>
    <a:srgbClr val="5BB9FF"/>
    <a:srgbClr val="D1EBFF"/>
    <a:srgbClr val="B3DEFF"/>
    <a:srgbClr val="C1E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36" autoAdjust="0"/>
    <p:restoredTop sz="94750" autoAdjust="0"/>
  </p:normalViewPr>
  <p:slideViewPr>
    <p:cSldViewPr>
      <p:cViewPr varScale="1">
        <p:scale>
          <a:sx n="69" d="100"/>
          <a:sy n="69" d="100"/>
        </p:scale>
        <p:origin x="1866" y="66"/>
      </p:cViewPr>
      <p:guideLst>
        <p:guide orient="horz" pos="2160"/>
        <p:guide orient="horz" pos="1434"/>
        <p:guide orient="horz" pos="3929"/>
        <p:guide pos="2880"/>
        <p:guide pos="5420"/>
        <p:guide pos="1066"/>
        <p:guide pos="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D4C51CD-1007-4F51-9DF6-282B3A893B57}" type="datetimeFigureOut">
              <a:rPr lang="fr-FR"/>
              <a:pPr>
                <a:defRPr/>
              </a:pPr>
              <a:t>12/03/2024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D2765A7-8679-4F92-9F76-0166010EAC0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316157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39328D-3752-44C2-815F-6E37504C1597}" type="slidenum">
              <a:rPr lang="fr-FR" altLang="fr-F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fr-FR" altLang="fr-FR" smtClean="0">
              <a:latin typeface="Arial" panose="020B0604020202020204" pitchFamily="34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2489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E77148-71F9-4B75-AE3E-A6FB2C7ECE73}" type="slidenum">
              <a:rPr lang="fr-FR" altLang="fr-F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fr-FR" altLang="fr-FR" smtClean="0">
              <a:latin typeface="Arial" panose="020B0604020202020204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560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F6F3EE-A926-48C3-94F8-428E1EAF1B99}" type="slidenum">
              <a:rPr lang="fr-FR" altLang="fr-F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fr-FR" altLang="fr-FR" smtClean="0">
              <a:latin typeface="Arial" panose="020B0604020202020204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0740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86DEFC-07D9-45D1-9D74-E183A196C639}" type="slidenum">
              <a:rPr lang="fr-FR" altLang="fr-F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fr-FR" altLang="fr-FR" smtClean="0">
              <a:latin typeface="Arial" panose="020B0604020202020204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7179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AC8EC54-4549-4619-BA8F-D64D62F874E2}" type="slidenum">
              <a:rPr lang="fr-FR" altLang="fr-F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fr-FR" altLang="fr-FR" smtClean="0">
              <a:latin typeface="Arial" panose="020B0604020202020204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3790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8CDDA95-7926-4D75-89B8-ECB0B996155C}" type="slidenum">
              <a:rPr lang="fr-FR" altLang="fr-F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fr-FR" altLang="fr-FR" smtClean="0">
              <a:latin typeface="Arial" panose="020B0604020202020204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548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CDB43CA-8E4C-4FD4-AD55-D0FC3136CE16}" type="slidenum">
              <a:rPr lang="fr-FR" altLang="fr-F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fr-FR" altLang="fr-FR" smtClean="0">
              <a:latin typeface="Arial" panose="020B0604020202020204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59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E90900-AA9C-4492-9EB2-949549E8D668}" type="slidenum">
              <a:rPr lang="fr-FR" altLang="fr-F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fr-FR" altLang="fr-FR" smtClean="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430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6EA771-58A8-4479-A66D-B5A7327DE839}" type="slidenum">
              <a:rPr lang="fr-FR" altLang="fr-F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fr-FR" altLang="fr-FR" smtClean="0">
              <a:latin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347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C90063-3CB7-4682-9E37-925840889204}" type="slidenum">
              <a:rPr lang="fr-FR" altLang="fr-F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fr-FR" altLang="fr-FR" smtClean="0">
              <a:latin typeface="Arial" panose="020B0604020202020204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647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3A4924-7EF4-427E-8624-F39EB2126935}" type="slidenum">
              <a:rPr lang="fr-FR" altLang="fr-F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fr-FR" altLang="fr-FR" smtClean="0">
              <a:latin typeface="Arial" panose="020B0604020202020204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405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3A4924-7EF4-427E-8624-F39EB2126935}" type="slidenum">
              <a:rPr lang="fr-FR" altLang="fr-F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fr-FR" altLang="fr-FR" smtClean="0">
              <a:latin typeface="Arial" panose="020B0604020202020204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400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7ABA49-95D8-489D-8BE6-BF4C73D61AB6}" type="slidenum">
              <a:rPr lang="fr-FR" altLang="fr-F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fr-FR" altLang="fr-FR" smtClean="0">
              <a:latin typeface="Arial" panose="020B0604020202020204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fr-FR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4334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FE541D-048C-442E-A315-721F2F69418F}" type="slidenum">
              <a:rPr lang="fr-FR" altLang="fr-F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fr-FR" altLang="fr-FR" smtClean="0">
              <a:latin typeface="Arial" panose="020B0604020202020204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391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3" y="512763"/>
            <a:ext cx="1722437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31640" y="2195741"/>
            <a:ext cx="7272609" cy="1881331"/>
          </a:xfrm>
        </p:spPr>
        <p:txBody>
          <a:bodyPr anchor="b"/>
          <a:lstStyle>
            <a:lvl1pPr algn="r">
              <a:defRPr sz="3000" u="sng" baseline="0">
                <a:solidFill>
                  <a:schemeClr val="accent4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1141" y="4897624"/>
            <a:ext cx="7247336" cy="936104"/>
          </a:xfrm>
        </p:spPr>
        <p:txBody>
          <a:bodyPr/>
          <a:lstStyle>
            <a:lvl1pPr marL="0" indent="0" algn="r">
              <a:buNone/>
              <a:defRPr sz="1800" b="0" cap="none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5599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404813"/>
            <a:ext cx="10810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40" y="3428998"/>
            <a:ext cx="7272609" cy="1296145"/>
          </a:xfrm>
        </p:spPr>
        <p:txBody>
          <a:bodyPr anchor="b"/>
          <a:lstStyle>
            <a:lvl1pPr algn="r">
              <a:lnSpc>
                <a:spcPct val="100000"/>
              </a:lnSpc>
              <a:spcBef>
                <a:spcPts val="0"/>
              </a:spcBef>
              <a:defRPr sz="2600" b="1" cap="all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31640" y="4869160"/>
            <a:ext cx="7272609" cy="1368128"/>
          </a:xfrm>
        </p:spPr>
        <p:txBody>
          <a:bodyPr anchor="t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 b="0" cap="none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1331014" y="2798506"/>
            <a:ext cx="7273237" cy="486478"/>
          </a:xfrm>
        </p:spPr>
        <p:txBody>
          <a:bodyPr anchor="b"/>
          <a:lstStyle>
            <a:lvl1pPr marL="0" algn="r">
              <a:lnSpc>
                <a:spcPct val="100000"/>
              </a:lnSpc>
              <a:spcBef>
                <a:spcPts val="0"/>
              </a:spcBef>
              <a:buFontTx/>
              <a:buNone/>
              <a:defRPr sz="3000" u="sng">
                <a:solidFill>
                  <a:schemeClr val="accent4"/>
                </a:solidFill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78547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defRPr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539552" y="1412776"/>
            <a:ext cx="7560840" cy="4824535"/>
          </a:xfrm>
        </p:spPr>
        <p:txBody>
          <a:bodyPr/>
          <a:lstStyle>
            <a:lvl2pPr>
              <a:defRPr>
                <a:solidFill>
                  <a:srgbClr val="373739"/>
                </a:solidFill>
              </a:defRPr>
            </a:lvl2pPr>
            <a:lvl3pPr>
              <a:defRPr>
                <a:solidFill>
                  <a:srgbClr val="373739"/>
                </a:solidFill>
              </a:defRPr>
            </a:lvl3pPr>
            <a:lvl5pPr>
              <a:defRPr>
                <a:solidFill>
                  <a:srgbClr val="373739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5475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illus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defRPr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539552" y="1340768"/>
            <a:ext cx="6912768" cy="4824512"/>
          </a:xfrm>
        </p:spPr>
        <p:txBody>
          <a:bodyPr/>
          <a:lstStyle>
            <a:lvl1pPr>
              <a:defRPr b="1" u="none"/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4148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2276475"/>
            <a:ext cx="7550150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6817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404813"/>
            <a:ext cx="3975100" cy="595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404813"/>
            <a:ext cx="10810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9242425" y="6046788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>
              <a:cs typeface="Arial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8921750" y="5991225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>
              <a:cs typeface="Arial" charset="0"/>
            </a:endParaRPr>
          </a:p>
        </p:txBody>
      </p:sp>
      <p:sp>
        <p:nvSpPr>
          <p:cNvPr id="6" name="ZoneTexte 5"/>
          <p:cNvSpPr txBox="1"/>
          <p:nvPr userDrawn="1"/>
        </p:nvSpPr>
        <p:spPr>
          <a:xfrm>
            <a:off x="8359775" y="6448425"/>
            <a:ext cx="244475" cy="115888"/>
          </a:xfrm>
          <a:prstGeom prst="rect">
            <a:avLst/>
          </a:prstGeom>
          <a:noFill/>
        </p:spPr>
        <p:txBody>
          <a:bodyPr wrap="none" lIns="36000" tIns="0" rIns="36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19BB6528-03CB-45FD-A4CF-812C6EF25B40}" type="slidenum">
              <a:rPr lang="fr-FR" altLang="fr-FR" sz="700" b="1" smtClean="0"/>
              <a:pPr algn="r" eaLnBrk="1" hangingPunct="1">
                <a:defRPr/>
              </a:pPr>
              <a:t>‹N°›</a:t>
            </a:fld>
            <a:endParaRPr lang="fr-FR" altLang="fr-FR" sz="700" b="1" smtClean="0"/>
          </a:p>
        </p:txBody>
      </p:sp>
    </p:spTree>
    <p:extLst>
      <p:ext uri="{BB962C8B-B14F-4D97-AF65-F5344CB8AC3E}">
        <p14:creationId xmlns:p14="http://schemas.microsoft.com/office/powerpoint/2010/main" val="1427165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phique 6"/>
          <p:cNvGraphicFramePr>
            <a:graphicFrameLocks/>
          </p:cNvGraphicFramePr>
          <p:nvPr/>
        </p:nvGraphicFramePr>
        <p:xfrm>
          <a:off x="1497013" y="1793875"/>
          <a:ext cx="6197600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8" r:id="rId3" imgW="6194073" imgH="4170025" progId="Excel.Chart.8">
                  <p:embed/>
                </p:oleObj>
              </mc:Choice>
              <mc:Fallback>
                <p:oleObj r:id="rId3" imgW="6194073" imgH="417002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7013" y="1793875"/>
                        <a:ext cx="6197600" cy="416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8855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1DF87D20-17C2-4E0F-8651-C130B540D48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58976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88913"/>
            <a:ext cx="8893175" cy="9366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6840538" cy="936625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/>
          <a:p>
            <a:r>
              <a:rPr lang="fr-FR" dirty="0" smtClean="0"/>
              <a:t>Titre de la </a:t>
            </a:r>
            <a:r>
              <a:rPr lang="fr-FR" dirty="0" err="1" smtClean="0"/>
              <a:t>Slide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9750" y="1341438"/>
            <a:ext cx="7416800" cy="4895850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8359775" y="6448425"/>
            <a:ext cx="244475" cy="115888"/>
          </a:xfrm>
          <a:prstGeom prst="rect">
            <a:avLst/>
          </a:prstGeom>
          <a:noFill/>
        </p:spPr>
        <p:txBody>
          <a:bodyPr wrap="none" lIns="36000" tIns="0" rIns="36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49A02B70-FB68-4287-BB37-A143A4AF2706}" type="slidenum">
              <a:rPr lang="fr-FR" altLang="fr-FR" sz="700" b="1" smtClean="0"/>
              <a:pPr algn="r" eaLnBrk="1" hangingPunct="1">
                <a:defRPr/>
              </a:pPr>
              <a:t>‹N°›</a:t>
            </a:fld>
            <a:endParaRPr lang="fr-FR" altLang="fr-FR" sz="700" b="1" smtClean="0"/>
          </a:p>
        </p:txBody>
      </p:sp>
      <p:pic>
        <p:nvPicPr>
          <p:cNvPr id="1030" name="Imag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513" y="404813"/>
            <a:ext cx="10191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0" r:id="rId3"/>
    <p:sldLayoutId id="2147483951" r:id="rId4"/>
    <p:sldLayoutId id="2147483954" r:id="rId5"/>
    <p:sldLayoutId id="2147483955" r:id="rId6"/>
    <p:sldLayoutId id="2147483956" r:id="rId7"/>
    <p:sldLayoutId id="2147483957" r:id="rId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 cap="all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algn="l" rtl="0" eaLnBrk="0" fontAlgn="base" hangingPunct="0">
        <a:lnSpc>
          <a:spcPct val="110000"/>
        </a:lnSpc>
        <a:spcBef>
          <a:spcPts val="1200"/>
        </a:spcBef>
        <a:spcAft>
          <a:spcPct val="0"/>
        </a:spcAft>
        <a:defRPr b="1" kern="1200" cap="all">
          <a:solidFill>
            <a:schemeClr val="tx2"/>
          </a:solidFill>
          <a:latin typeface="+mn-lt"/>
          <a:ea typeface="+mn-ea"/>
          <a:cs typeface="+mn-cs"/>
        </a:defRPr>
      </a:lvl1pPr>
      <a:lvl2pPr algn="l" rtl="0" eaLnBrk="0" fontAlgn="base" hangingPunct="0">
        <a:lnSpc>
          <a:spcPct val="110000"/>
        </a:lnSpc>
        <a:spcBef>
          <a:spcPts val="6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42875" indent="-142875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2"/>
        </a:buClr>
        <a:buFont typeface="Symbol" panose="05050102010706020507" pitchFamily="18" charset="2"/>
        <a:buChar char="·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42875" indent="-142875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·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87338" indent="-142875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88913"/>
            <a:ext cx="8893175" cy="9366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6840538" cy="936625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/>
          <a:p>
            <a:r>
              <a:rPr lang="fr-FR" dirty="0" smtClean="0"/>
              <a:t>Titre de la </a:t>
            </a:r>
            <a:r>
              <a:rPr lang="fr-FR" dirty="0" err="1" smtClean="0"/>
              <a:t>Slide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9750" y="1341438"/>
            <a:ext cx="7416800" cy="4895850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8359775" y="6448425"/>
            <a:ext cx="244475" cy="115888"/>
          </a:xfrm>
          <a:prstGeom prst="rect">
            <a:avLst/>
          </a:prstGeom>
          <a:noFill/>
        </p:spPr>
        <p:txBody>
          <a:bodyPr wrap="none" lIns="36000" tIns="0" rIns="36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6C14039E-916C-4097-9CDE-9A6E5633753B}" type="slidenum">
              <a:rPr lang="fr-FR" altLang="fr-FR" sz="700" b="1" smtClean="0">
                <a:solidFill>
                  <a:srgbClr val="4D4D4F"/>
                </a:solidFill>
              </a:rPr>
              <a:pPr algn="r" eaLnBrk="1" hangingPunct="1">
                <a:defRPr/>
              </a:pPr>
              <a:t>‹N°›</a:t>
            </a:fld>
            <a:endParaRPr lang="fr-FR" altLang="fr-FR" sz="700" b="1" smtClean="0">
              <a:solidFill>
                <a:srgbClr val="4D4D4F"/>
              </a:solidFill>
            </a:endParaRPr>
          </a:p>
        </p:txBody>
      </p:sp>
      <p:pic>
        <p:nvPicPr>
          <p:cNvPr id="2054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513" y="404813"/>
            <a:ext cx="10191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 cap="all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algn="l" rtl="0" eaLnBrk="0" fontAlgn="base" hangingPunct="0">
        <a:lnSpc>
          <a:spcPct val="110000"/>
        </a:lnSpc>
        <a:spcBef>
          <a:spcPts val="1200"/>
        </a:spcBef>
        <a:spcAft>
          <a:spcPct val="0"/>
        </a:spcAft>
        <a:defRPr b="1" kern="1200" cap="all">
          <a:solidFill>
            <a:schemeClr val="tx2"/>
          </a:solidFill>
          <a:latin typeface="+mn-lt"/>
          <a:ea typeface="+mn-ea"/>
          <a:cs typeface="+mn-cs"/>
        </a:defRPr>
      </a:lvl1pPr>
      <a:lvl2pPr algn="l" rtl="0" eaLnBrk="0" fontAlgn="base" hangingPunct="0">
        <a:lnSpc>
          <a:spcPct val="110000"/>
        </a:lnSpc>
        <a:spcBef>
          <a:spcPts val="6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42875" indent="-142875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2"/>
        </a:buClr>
        <a:buFont typeface="Symbol" panose="05050102010706020507" pitchFamily="18" charset="2"/>
        <a:buChar char="·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42875" indent="-142875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·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87338" indent="-142875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ctrTitle"/>
          </p:nvPr>
        </p:nvSpPr>
        <p:spPr bwMode="auto">
          <a:xfrm>
            <a:off x="1116013" y="1700213"/>
            <a:ext cx="7956550" cy="36004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fr-FR" altLang="fr-FR" sz="3200" u="none" dirty="0">
                <a:solidFill>
                  <a:srgbClr val="002060"/>
                </a:solidFill>
              </a:rPr>
              <a:t>Epidémiologie de la tuberculose </a:t>
            </a:r>
            <a:br>
              <a:rPr lang="fr-FR" altLang="fr-FR" sz="3200" u="none" dirty="0">
                <a:solidFill>
                  <a:srgbClr val="002060"/>
                </a:solidFill>
              </a:rPr>
            </a:br>
            <a:r>
              <a:rPr lang="fr-FR" altLang="fr-FR" sz="3200" u="none" dirty="0">
                <a:solidFill>
                  <a:srgbClr val="002060"/>
                </a:solidFill>
              </a:rPr>
              <a:t>en France</a:t>
            </a:r>
            <a:br>
              <a:rPr lang="fr-FR" altLang="fr-FR" sz="3200" u="none" dirty="0">
                <a:solidFill>
                  <a:srgbClr val="002060"/>
                </a:solidFill>
              </a:rPr>
            </a:br>
            <a:r>
              <a:rPr lang="fr-FR" altLang="fr-FR" sz="2800" dirty="0">
                <a:solidFill>
                  <a:srgbClr val="002060"/>
                </a:solidFill>
              </a:rPr>
              <a:t/>
            </a:r>
            <a:br>
              <a:rPr lang="fr-FR" altLang="fr-FR" sz="2800" dirty="0">
                <a:solidFill>
                  <a:srgbClr val="002060"/>
                </a:solidFill>
              </a:rPr>
            </a:br>
            <a:r>
              <a:rPr lang="fr-FR" altLang="fr-FR" sz="2800" u="none" dirty="0">
                <a:solidFill>
                  <a:srgbClr val="002060"/>
                </a:solidFill>
              </a:rPr>
              <a:t>Données </a:t>
            </a:r>
            <a:r>
              <a:rPr lang="fr-FR" altLang="fr-FR" sz="2800" u="none" dirty="0" smtClean="0">
                <a:solidFill>
                  <a:srgbClr val="002060"/>
                </a:solidFill>
              </a:rPr>
              <a:t>2022</a:t>
            </a:r>
            <a:r>
              <a:rPr lang="fr-FR" altLang="fr-FR" sz="2800" u="none" dirty="0">
                <a:solidFill>
                  <a:srgbClr val="002060"/>
                </a:solidFill>
              </a:rPr>
              <a:t/>
            </a:r>
            <a:br>
              <a:rPr lang="fr-FR" altLang="fr-FR" sz="2800" u="none" dirty="0">
                <a:solidFill>
                  <a:srgbClr val="002060"/>
                </a:solidFill>
              </a:rPr>
            </a:br>
            <a:r>
              <a:rPr lang="fr-FR" altLang="fr-FR" sz="2800" u="none" dirty="0">
                <a:solidFill>
                  <a:srgbClr val="002060"/>
                </a:solidFill>
              </a:rPr>
              <a:t/>
            </a:r>
            <a:br>
              <a:rPr lang="fr-FR" altLang="fr-FR" sz="2800" u="none" dirty="0">
                <a:solidFill>
                  <a:srgbClr val="002060"/>
                </a:solidFill>
              </a:rPr>
            </a:br>
            <a:r>
              <a:rPr lang="fr-FR" altLang="fr-FR" sz="2800" u="none" dirty="0">
                <a:solidFill>
                  <a:srgbClr val="002060"/>
                </a:solidFill>
              </a:rPr>
              <a:t>Santé publique France </a:t>
            </a:r>
            <a:r>
              <a:rPr lang="fr-FR" altLang="fr-FR" sz="2800" u="none" dirty="0" smtClean="0">
                <a:solidFill>
                  <a:srgbClr val="002060"/>
                </a:solidFill>
              </a:rPr>
              <a:t>– </a:t>
            </a:r>
            <a:r>
              <a:rPr lang="fr-FR" altLang="fr-FR" sz="2000" u="none" dirty="0" smtClean="0">
                <a:solidFill>
                  <a:srgbClr val="002060"/>
                </a:solidFill>
              </a:rPr>
              <a:t>DIRECTION des </a:t>
            </a:r>
            <a:r>
              <a:rPr lang="fr-FR" altLang="fr-FR" sz="2000" u="none" dirty="0">
                <a:solidFill>
                  <a:srgbClr val="002060"/>
                </a:solidFill>
              </a:rPr>
              <a:t>maladies infectieuses</a:t>
            </a:r>
            <a:r>
              <a:rPr lang="fr-FR" altLang="fr-FR" sz="1800" u="none" dirty="0">
                <a:solidFill>
                  <a:srgbClr val="002060"/>
                </a:solidFill>
              </a:rPr>
              <a:t/>
            </a:r>
            <a:br>
              <a:rPr lang="fr-FR" altLang="fr-FR" sz="1800" u="none" dirty="0">
                <a:solidFill>
                  <a:srgbClr val="002060"/>
                </a:solidFill>
              </a:rPr>
            </a:br>
            <a:endParaRPr lang="fr-FR" altLang="fr-FR" sz="1400" b="0" u="none" cap="none" dirty="0" smtClean="0">
              <a:solidFill>
                <a:srgbClr val="002060"/>
              </a:solidFill>
            </a:endParaRPr>
          </a:p>
        </p:txBody>
      </p:sp>
      <p:sp>
        <p:nvSpPr>
          <p:cNvPr id="10243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116013" y="5589240"/>
            <a:ext cx="7246937" cy="9366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GB" altLang="fr-FR" b="1" i="1" dirty="0" err="1" smtClean="0">
                <a:solidFill>
                  <a:srgbClr val="002060"/>
                </a:solidFill>
              </a:rPr>
              <a:t>Mise</a:t>
            </a:r>
            <a:r>
              <a:rPr lang="en-GB" altLang="fr-FR" b="1" i="1" dirty="0" smtClean="0">
                <a:solidFill>
                  <a:srgbClr val="002060"/>
                </a:solidFill>
              </a:rPr>
              <a:t> à jour : </a:t>
            </a:r>
            <a:r>
              <a:rPr lang="en-GB" altLang="fr-FR" b="1" i="1" dirty="0" err="1" smtClean="0">
                <a:solidFill>
                  <a:srgbClr val="002060"/>
                </a:solidFill>
              </a:rPr>
              <a:t>Décembre</a:t>
            </a:r>
            <a:r>
              <a:rPr lang="en-GB" altLang="fr-FR" b="1" i="1" dirty="0" smtClean="0">
                <a:solidFill>
                  <a:srgbClr val="002060"/>
                </a:solidFill>
              </a:rPr>
              <a:t> 2023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333375"/>
            <a:ext cx="7416800" cy="6477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fr-FR" altLang="fr-FR" sz="1600" kern="0" dirty="0"/>
              <a:t>Distribution </a:t>
            </a:r>
            <a:r>
              <a:rPr lang="fr-FR" altLang="fr-FR" sz="1600" kern="0" dirty="0" smtClean="0"/>
              <a:t>par </a:t>
            </a:r>
            <a:r>
              <a:rPr lang="fr-FR" altLang="fr-FR" sz="1600" kern="0" dirty="0"/>
              <a:t>sexe, âge et lieu de naissance des cas déclarés de tuberculose maladie, </a:t>
            </a:r>
            <a:r>
              <a:rPr lang="fr-FR" altLang="fr-FR" sz="1600" kern="0" dirty="0" smtClean="0"/>
              <a:t>France, 2022</a:t>
            </a:r>
            <a:endParaRPr lang="fr-FR" altLang="fr-FR" sz="1600" kern="0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786093"/>
              </p:ext>
            </p:extLst>
          </p:nvPr>
        </p:nvGraphicFramePr>
        <p:xfrm>
          <a:off x="179388" y="1628775"/>
          <a:ext cx="5105400" cy="919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586">
                <a:tc>
                  <a:txBody>
                    <a:bodyPr/>
                    <a:lstStyle/>
                    <a:p>
                      <a:r>
                        <a:rPr lang="fr-FR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Rapport hommes/femmes </a:t>
                      </a:r>
                      <a:endParaRPr lang="fr-FR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89" marB="45689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577">
                <a:tc>
                  <a:txBody>
                    <a:bodyPr/>
                    <a:lstStyle/>
                    <a:p>
                      <a:r>
                        <a:rPr lang="fr-FR" sz="1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68% d’hommes</a:t>
                      </a:r>
                      <a:br>
                        <a:rPr lang="fr-FR" sz="1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400" i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[2878</a:t>
                      </a:r>
                      <a:r>
                        <a:rPr lang="fr-FR" sz="1400" i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i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hommes et 1339 femmes]</a:t>
                      </a:r>
                      <a:endParaRPr lang="fr-FR" sz="1400" i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89" marB="45689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199752"/>
              </p:ext>
            </p:extLst>
          </p:nvPr>
        </p:nvGraphicFramePr>
        <p:xfrm>
          <a:off x="179388" y="2708275"/>
          <a:ext cx="3530600" cy="2992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82">
                <a:tc>
                  <a:txBody>
                    <a:bodyPr/>
                    <a:lstStyle/>
                    <a:p>
                      <a:r>
                        <a:rPr lang="fr-FR" sz="1800" b="1" dirty="0" smtClean="0">
                          <a:solidFill>
                            <a:schemeClr val="bg1"/>
                          </a:solidFill>
                        </a:rPr>
                        <a:t>Age</a:t>
                      </a:r>
                      <a:r>
                        <a:rPr lang="fr-FR" sz="20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fr-FR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T="45725" marB="45725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5" marB="45725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79"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chemeClr val="bg1"/>
                          </a:solidFill>
                        </a:rPr>
                        <a:t>Age médian</a:t>
                      </a:r>
                      <a:r>
                        <a:rPr lang="fr-FR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fr-FR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5" marB="4572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bg1"/>
                          </a:solidFill>
                        </a:rPr>
                        <a:t>41 ans</a:t>
                      </a:r>
                      <a:endParaRPr lang="fr-FR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5" marB="45725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79"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chemeClr val="bg1"/>
                          </a:solidFill>
                        </a:rPr>
                        <a:t>Moins de 5 ans</a:t>
                      </a:r>
                      <a:endParaRPr lang="fr-FR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5" marB="45725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2,0%</a:t>
                      </a:r>
                      <a:endParaRPr lang="fr-FR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79"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chemeClr val="bg1"/>
                          </a:solidFill>
                        </a:rPr>
                        <a:t>5 à 14 ans</a:t>
                      </a:r>
                      <a:endParaRPr lang="fr-FR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5" marB="4572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2,3%</a:t>
                      </a:r>
                      <a:endParaRPr lang="fr-FR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79"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chemeClr val="bg1"/>
                          </a:solidFill>
                        </a:rPr>
                        <a:t>15 à 24 ans </a:t>
                      </a:r>
                      <a:endParaRPr lang="fr-FR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5" marB="45725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17,8%</a:t>
                      </a:r>
                      <a:endParaRPr lang="fr-FR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79"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chemeClr val="bg1"/>
                          </a:solidFill>
                        </a:rPr>
                        <a:t>25 à 44 ans </a:t>
                      </a:r>
                      <a:endParaRPr lang="fr-FR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5" marB="4572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40,4%</a:t>
                      </a:r>
                      <a:endParaRPr lang="fr-FR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79"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chemeClr val="bg1"/>
                          </a:solidFill>
                        </a:rPr>
                        <a:t>45 à 64 ans </a:t>
                      </a:r>
                      <a:endParaRPr lang="fr-FR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5" marB="45725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21,4%</a:t>
                      </a:r>
                      <a:endParaRPr lang="fr-FR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79"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chemeClr val="bg1"/>
                          </a:solidFill>
                        </a:rPr>
                        <a:t>65 ans et</a:t>
                      </a:r>
                      <a:r>
                        <a:rPr lang="fr-FR" sz="1800" baseline="0" dirty="0" smtClean="0">
                          <a:solidFill>
                            <a:schemeClr val="bg1"/>
                          </a:solidFill>
                        </a:rPr>
                        <a:t> plus</a:t>
                      </a:r>
                      <a:endParaRPr lang="fr-FR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5" marB="4572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16,1%</a:t>
                      </a:r>
                      <a:endParaRPr lang="fr-FR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613339"/>
              </p:ext>
            </p:extLst>
          </p:nvPr>
        </p:nvGraphicFramePr>
        <p:xfrm>
          <a:off x="4284663" y="3284538"/>
          <a:ext cx="3657600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r>
                        <a:rPr lang="fr-FR" sz="1800" b="1" dirty="0" smtClean="0">
                          <a:solidFill>
                            <a:schemeClr val="bg1"/>
                          </a:solidFill>
                        </a:rPr>
                        <a:t>Lieu de naissance * </a:t>
                      </a:r>
                      <a:endParaRPr lang="fr-FR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T="45733" marB="45733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T="45733" marB="45733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chemeClr val="bg1"/>
                          </a:solidFill>
                        </a:rPr>
                        <a:t>France </a:t>
                      </a:r>
                      <a:r>
                        <a:rPr lang="fr-FR" sz="1400" i="1" dirty="0" smtClean="0">
                          <a:solidFill>
                            <a:schemeClr val="bg1"/>
                          </a:solidFill>
                        </a:rPr>
                        <a:t>(n=1056)</a:t>
                      </a:r>
                      <a:endParaRPr lang="fr-FR" sz="1800" i="1" dirty="0">
                        <a:solidFill>
                          <a:schemeClr val="bg1"/>
                        </a:solidFill>
                      </a:endParaRPr>
                    </a:p>
                  </a:txBody>
                  <a:tcPr marT="45733" marB="45733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dirty="0" smtClean="0">
                          <a:solidFill>
                            <a:schemeClr val="bg1"/>
                          </a:solidFill>
                        </a:rPr>
                        <a:t>28 %</a:t>
                      </a:r>
                      <a:endParaRPr lang="fr-FR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33" marB="45733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chemeClr val="bg1"/>
                          </a:solidFill>
                        </a:rPr>
                        <a:t>Etranger </a:t>
                      </a:r>
                      <a:r>
                        <a:rPr lang="fr-FR" sz="1400" i="1" dirty="0" smtClean="0">
                          <a:solidFill>
                            <a:schemeClr val="bg1"/>
                          </a:solidFill>
                        </a:rPr>
                        <a:t>(n=2663)</a:t>
                      </a:r>
                      <a:endParaRPr lang="fr-FR" sz="1400" i="1" dirty="0">
                        <a:solidFill>
                          <a:schemeClr val="bg1"/>
                        </a:solidFill>
                      </a:endParaRPr>
                    </a:p>
                  </a:txBody>
                  <a:tcPr marT="45733" marB="45733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dirty="0" smtClean="0">
                          <a:solidFill>
                            <a:schemeClr val="bg1"/>
                          </a:solidFill>
                        </a:rPr>
                        <a:t>72 %</a:t>
                      </a:r>
                      <a:endParaRPr lang="fr-FR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33" marB="45733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07504" y="5949280"/>
            <a:ext cx="8789988" cy="49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0000"/>
              </a:lnSpc>
              <a:spcBef>
                <a:spcPts val="1200"/>
              </a:spcBef>
              <a:defRPr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0000"/>
              </a:lnSpc>
              <a:spcBef>
                <a:spcPts val="600"/>
              </a:spcBef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2"/>
              </a:buClr>
              <a:buFont typeface="Symbol" pitchFamily="18" charset="2"/>
              <a:buChar char="·"/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10000"/>
              </a:lnSpc>
              <a:buFont typeface="Symbol" pitchFamily="18" charset="2"/>
              <a:buChar char="·"/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buFont typeface="Arial" charset="0"/>
              <a:buChar char="-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lang="fr-FR" altLang="fr-FR" sz="1050" b="0" i="1" dirty="0" smtClean="0">
                <a:solidFill>
                  <a:schemeClr val="accent4"/>
                </a:solidFill>
                <a:cs typeface="Arial" charset="0"/>
              </a:rPr>
              <a:t>*505 cas (12%) sans pays de naissance renseigné</a:t>
            </a:r>
            <a:endParaRPr lang="fr-FR" altLang="fr-FR" sz="1050" b="0" i="1" dirty="0">
              <a:solidFill>
                <a:schemeClr val="accent4"/>
              </a:solidFill>
              <a:cs typeface="Arial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lang="fr-FR" altLang="fr-FR" sz="1050" b="0" i="1" dirty="0" smtClean="0">
                <a:solidFill>
                  <a:schemeClr val="accent4"/>
                </a:solidFill>
                <a:cs typeface="Arial" charset="0"/>
              </a:rPr>
              <a:t>Source: Santé publique France, déclaration obligatoire de tuberculose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333375"/>
            <a:ext cx="7416800" cy="6477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fr-FR" altLang="fr-FR" sz="1800" kern="0" dirty="0" smtClean="0"/>
              <a:t>Taux de déclaration de tuberculose maladie par groupe d’âge et sexe, France, 2022</a:t>
            </a:r>
            <a:endParaRPr lang="fr-FR" altLang="fr-FR" sz="1800" kern="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196752"/>
            <a:ext cx="6332893" cy="556306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333375"/>
            <a:ext cx="7705725" cy="6477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fr-FR" altLang="fr-FR" sz="1800" kern="0" dirty="0"/>
              <a:t>Nombre de cas de tuberculose maladie déclarés par SEXE ET région de naissance, </a:t>
            </a:r>
            <a:r>
              <a:rPr lang="fr-FR" altLang="fr-FR" sz="1800" kern="0" dirty="0" smtClean="0"/>
              <a:t>France, 2022</a:t>
            </a:r>
            <a:endParaRPr lang="fr-FR" altLang="fr-FR" sz="1800" kern="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66217" y="6330631"/>
            <a:ext cx="878998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0000"/>
              </a:lnSpc>
              <a:spcBef>
                <a:spcPts val="1200"/>
              </a:spcBef>
              <a:defRPr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0000"/>
              </a:lnSpc>
              <a:spcBef>
                <a:spcPts val="600"/>
              </a:spcBef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2"/>
              </a:buClr>
              <a:buFont typeface="Symbol" pitchFamily="18" charset="2"/>
              <a:buChar char="·"/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10000"/>
              </a:lnSpc>
              <a:buFont typeface="Symbol" pitchFamily="18" charset="2"/>
              <a:buChar char="·"/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buFont typeface="Arial" charset="0"/>
              <a:buChar char="-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altLang="fr-FR" sz="1200" b="0" i="1" dirty="0">
                <a:solidFill>
                  <a:schemeClr val="accent4"/>
                </a:solidFill>
                <a:cs typeface="Arial" charset="0"/>
              </a:rPr>
              <a:t>* Europe : </a:t>
            </a:r>
            <a:r>
              <a:rPr lang="en-US" altLang="fr-FR" sz="1200" b="0" i="1" dirty="0" smtClean="0">
                <a:solidFill>
                  <a:schemeClr val="accent4"/>
                </a:solidFill>
                <a:cs typeface="Arial" charset="0"/>
              </a:rPr>
              <a:t>à </a:t>
            </a:r>
            <a:r>
              <a:rPr lang="en-US" altLang="fr-FR" sz="1200" b="0" i="1" dirty="0" err="1" smtClean="0">
                <a:solidFill>
                  <a:schemeClr val="accent4"/>
                </a:solidFill>
                <a:cs typeface="Arial" charset="0"/>
              </a:rPr>
              <a:t>l’exclusion</a:t>
            </a:r>
            <a:r>
              <a:rPr lang="en-US" altLang="fr-FR" sz="1200" b="0" i="1" dirty="0" smtClean="0">
                <a:solidFill>
                  <a:schemeClr val="accent4"/>
                </a:solidFill>
                <a:cs typeface="Arial" charset="0"/>
              </a:rPr>
              <a:t> de la France</a:t>
            </a:r>
            <a:endParaRPr lang="en-US" altLang="fr-FR" sz="1200" b="0" i="1" dirty="0">
              <a:solidFill>
                <a:schemeClr val="accent4"/>
              </a:solidFill>
              <a:cs typeface="Arial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97" y="1484784"/>
            <a:ext cx="8407908" cy="459943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333375"/>
            <a:ext cx="7705725" cy="6477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fr-FR" altLang="fr-FR" sz="1800" kern="0" dirty="0"/>
              <a:t>Taux de déclaration de tuberculose maladie par </a:t>
            </a:r>
            <a:br>
              <a:rPr lang="fr-FR" altLang="fr-FR" sz="1800" kern="0" dirty="0"/>
            </a:br>
            <a:r>
              <a:rPr lang="fr-FR" altLang="fr-FR" sz="1800" kern="0" dirty="0"/>
              <a:t>région de naissance, </a:t>
            </a:r>
            <a:r>
              <a:rPr lang="fr-FR" altLang="fr-FR" sz="1800" kern="0" dirty="0" smtClean="0"/>
              <a:t>France, 2022</a:t>
            </a:r>
            <a:endParaRPr lang="fr-FR" altLang="fr-FR" sz="1800" kern="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00" y="1484784"/>
            <a:ext cx="8896945" cy="452352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333375"/>
            <a:ext cx="7704138" cy="6477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fr-FR" altLang="fr-FR" sz="1800" kern="0" dirty="0"/>
              <a:t>Taux de déclaration de tuberculose maladie par </a:t>
            </a:r>
            <a:r>
              <a:rPr lang="fr-FR" altLang="fr-FR" sz="1800" kern="0" dirty="0" smtClean="0"/>
              <a:t>groupes d’âge </a:t>
            </a:r>
            <a:r>
              <a:rPr lang="fr-FR" altLang="fr-FR" sz="1800" kern="0" dirty="0"/>
              <a:t>et lieu de naissance, </a:t>
            </a:r>
            <a:r>
              <a:rPr lang="fr-FR" altLang="fr-FR" sz="1800" kern="0" dirty="0" smtClean="0"/>
              <a:t>France, 2022</a:t>
            </a:r>
            <a:endParaRPr lang="fr-FR" altLang="fr-FR" sz="1800" kern="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340768"/>
            <a:ext cx="8141208" cy="50825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333375"/>
            <a:ext cx="7704138" cy="6477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fr-FR" altLang="fr-FR" sz="1800" kern="0" dirty="0"/>
              <a:t>Contexte de diagnostic par groupe d’âges, cas de tuberculose maladie déclarés, </a:t>
            </a:r>
            <a:r>
              <a:rPr lang="fr-FR" altLang="fr-FR" sz="1800" kern="0" dirty="0" smtClean="0"/>
              <a:t>France, 2022</a:t>
            </a:r>
            <a:endParaRPr lang="fr-FR" altLang="fr-FR" sz="1800" kern="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484784"/>
            <a:ext cx="8535924" cy="47929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333375"/>
            <a:ext cx="8229600" cy="6477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fr-FR" altLang="fr-FR" dirty="0"/>
              <a:t>Surveillance nationale de la tuberculose </a:t>
            </a:r>
            <a:br>
              <a:rPr lang="fr-FR" altLang="fr-FR" dirty="0"/>
            </a:br>
            <a:r>
              <a:rPr lang="fr-FR" altLang="fr-FR" dirty="0"/>
              <a:t>en France : les sources de données</a:t>
            </a:r>
            <a:endParaRPr lang="fr-FR" dirty="0">
              <a:ea typeface="+mn-ea"/>
              <a:cs typeface="+mn-cs"/>
            </a:endParaRPr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468313" y="1484313"/>
            <a:ext cx="7704137" cy="401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tabLst>
                <a:tab pos="715963" algn="l"/>
              </a:tabLst>
              <a:defRPr/>
            </a:pPr>
            <a:r>
              <a:rPr lang="fr-FR" altLang="fr-FR" sz="1800" b="1" dirty="0">
                <a:solidFill>
                  <a:srgbClr val="C00000"/>
                </a:solidFill>
                <a:cs typeface="Arial" charset="0"/>
              </a:rPr>
              <a:t>Données de la déclaration obligatoire </a:t>
            </a:r>
            <a:r>
              <a:rPr lang="fr-FR" altLang="fr-FR" sz="1800" b="1" dirty="0" smtClean="0">
                <a:solidFill>
                  <a:srgbClr val="C00000"/>
                </a:solidFill>
                <a:cs typeface="Arial" charset="0"/>
              </a:rPr>
              <a:t>(Santé publique France)</a:t>
            </a:r>
            <a:endParaRPr lang="fr-FR" altLang="fr-FR" sz="1800" b="1" dirty="0">
              <a:solidFill>
                <a:srgbClr val="C00000"/>
              </a:solidFill>
              <a:cs typeface="Arial" charset="0"/>
            </a:endParaRPr>
          </a:p>
          <a:p>
            <a:pPr marL="644525" lvl="2" indent="-285750" eaLnBrk="1" hangingPunct="1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715963" algn="l"/>
              </a:tabLst>
              <a:defRPr/>
            </a:pPr>
            <a:r>
              <a:rPr lang="fr-FR" altLang="fr-FR" sz="1600" dirty="0" smtClean="0">
                <a:solidFill>
                  <a:srgbClr val="002060"/>
                </a:solidFill>
                <a:cs typeface="Arial" charset="0"/>
              </a:rPr>
              <a:t>Tuberculose </a:t>
            </a:r>
            <a:r>
              <a:rPr lang="fr-FR" altLang="fr-FR" sz="1600" dirty="0">
                <a:solidFill>
                  <a:srgbClr val="002060"/>
                </a:solidFill>
                <a:cs typeface="Arial" charset="0"/>
              </a:rPr>
              <a:t>maladie 					depuis 1964</a:t>
            </a:r>
          </a:p>
          <a:p>
            <a:pPr marL="644525" lvl="2" indent="-285750" eaLnBrk="1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715963" algn="l"/>
              </a:tabLst>
              <a:defRPr/>
            </a:pPr>
            <a:r>
              <a:rPr lang="fr-FR" altLang="fr-FR" sz="1600" dirty="0">
                <a:solidFill>
                  <a:srgbClr val="002060"/>
                </a:solidFill>
                <a:cs typeface="Arial" charset="0"/>
              </a:rPr>
              <a:t>Infection tuberculeuse latente (enfants &lt; 15 </a:t>
            </a:r>
            <a:r>
              <a:rPr lang="fr-FR" altLang="fr-FR" sz="1600" dirty="0" smtClean="0">
                <a:solidFill>
                  <a:srgbClr val="002060"/>
                </a:solidFill>
                <a:cs typeface="Arial" charset="0"/>
              </a:rPr>
              <a:t>ans*)		depuis</a:t>
            </a:r>
            <a:r>
              <a:rPr lang="fr-FR" altLang="fr-FR" sz="1600" dirty="0" smtClean="0">
                <a:solidFill>
                  <a:srgbClr val="002060"/>
                </a:solidFill>
                <a:cs typeface="Arial" charset="0"/>
                <a:sym typeface="Wingdings" pitchFamily="2" charset="2"/>
              </a:rPr>
              <a:t> </a:t>
            </a:r>
            <a:r>
              <a:rPr lang="fr-FR" altLang="fr-FR" sz="1600" dirty="0">
                <a:solidFill>
                  <a:srgbClr val="002060"/>
                </a:solidFill>
                <a:cs typeface="Arial" charset="0"/>
                <a:sym typeface="Wingdings" pitchFamily="2" charset="2"/>
              </a:rPr>
              <a:t>2003</a:t>
            </a:r>
          </a:p>
          <a:p>
            <a:pPr marL="644525" lvl="2" indent="-285750" eaLnBrk="1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715963" algn="l"/>
              </a:tabLst>
              <a:defRPr/>
            </a:pPr>
            <a:r>
              <a:rPr lang="fr-FR" altLang="fr-FR" sz="1600" dirty="0" smtClean="0">
                <a:solidFill>
                  <a:srgbClr val="002060"/>
                </a:solidFill>
                <a:cs typeface="Arial" charset="0"/>
              </a:rPr>
              <a:t>Issues </a:t>
            </a:r>
            <a:r>
              <a:rPr lang="fr-FR" altLang="fr-FR" sz="1600" dirty="0">
                <a:solidFill>
                  <a:srgbClr val="002060"/>
                </a:solidFill>
                <a:cs typeface="Arial" charset="0"/>
              </a:rPr>
              <a:t>de traitement des TB maladies			</a:t>
            </a:r>
            <a:r>
              <a:rPr lang="fr-FR" altLang="fr-FR" sz="1600" dirty="0" smtClean="0">
                <a:solidFill>
                  <a:srgbClr val="002060"/>
                </a:solidFill>
                <a:cs typeface="Arial" charset="0"/>
              </a:rPr>
              <a:t>depuis 2007</a:t>
            </a:r>
            <a:endParaRPr lang="fr-FR" altLang="fr-FR" sz="1600" dirty="0">
              <a:solidFill>
                <a:schemeClr val="accent2"/>
              </a:solidFill>
              <a:cs typeface="Arial" charset="0"/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  <a:tabLst>
                <a:tab pos="715963" algn="l"/>
              </a:tabLst>
              <a:defRPr/>
            </a:pPr>
            <a:endParaRPr lang="fr-FR" altLang="fr-FR" sz="1600" b="1" dirty="0">
              <a:solidFill>
                <a:srgbClr val="C00000"/>
              </a:solidFill>
              <a:cs typeface="Arial" charset="0"/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  <a:tabLst>
                <a:tab pos="715963" algn="l"/>
              </a:tabLst>
              <a:defRPr/>
            </a:pPr>
            <a:r>
              <a:rPr lang="fr-FR" altLang="fr-FR" sz="1800" b="1" dirty="0">
                <a:solidFill>
                  <a:srgbClr val="C00000"/>
                </a:solidFill>
                <a:cs typeface="Arial" charset="0"/>
                <a:sym typeface="Wingdings" pitchFamily="2" charset="2"/>
              </a:rPr>
              <a:t>Données de laboratoire (laboratoires et CNR </a:t>
            </a:r>
            <a:r>
              <a:rPr lang="fr-FR" altLang="fr-FR" sz="1800" b="1" dirty="0">
                <a:solidFill>
                  <a:srgbClr val="C00000"/>
                </a:solidFill>
                <a:cs typeface="Arial" charset="0"/>
              </a:rPr>
              <a:t>des mycobactéries et de la résistance des mycobactéries aux antituberculeux</a:t>
            </a:r>
            <a:r>
              <a:rPr lang="fr-FR" altLang="fr-FR" sz="1800" b="1" dirty="0">
                <a:solidFill>
                  <a:srgbClr val="C00000"/>
                </a:solidFill>
                <a:cs typeface="Arial" charset="0"/>
                <a:sym typeface="Wingdings" pitchFamily="2" charset="2"/>
              </a:rPr>
              <a:t>)</a:t>
            </a:r>
          </a:p>
          <a:p>
            <a:pPr marL="644525" lvl="2" indent="-285750" eaLnBrk="1" hangingPunct="1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715963" algn="l"/>
              </a:tabLst>
              <a:defRPr/>
            </a:pPr>
            <a:r>
              <a:rPr lang="fr-FR" altLang="fr-FR" sz="1600" dirty="0">
                <a:solidFill>
                  <a:srgbClr val="002060"/>
                </a:solidFill>
                <a:cs typeface="Arial" charset="0"/>
                <a:sym typeface="Wingdings" pitchFamily="2" charset="2"/>
              </a:rPr>
              <a:t>Tuberculose maladie </a:t>
            </a:r>
            <a:r>
              <a:rPr lang="fr-FR" altLang="fr-FR" sz="1600" b="1" dirty="0">
                <a:solidFill>
                  <a:srgbClr val="002060"/>
                </a:solidFill>
                <a:cs typeface="Arial" charset="0"/>
                <a:sym typeface="Wingdings" pitchFamily="2" charset="2"/>
              </a:rPr>
              <a:t>	</a:t>
            </a:r>
          </a:p>
          <a:p>
            <a:pPr eaLnBrk="1" hangingPunct="1">
              <a:lnSpc>
                <a:spcPct val="80000"/>
              </a:lnSpc>
              <a:tabLst>
                <a:tab pos="715963" algn="l"/>
              </a:tabLst>
              <a:defRPr/>
            </a:pPr>
            <a:endParaRPr lang="fr-FR" altLang="fr-FR" sz="1600" dirty="0">
              <a:solidFill>
                <a:schemeClr val="accent2"/>
              </a:solidFill>
              <a:cs typeface="Arial" charset="0"/>
            </a:endParaRPr>
          </a:p>
          <a:p>
            <a:pPr eaLnBrk="1" hangingPunct="1">
              <a:lnSpc>
                <a:spcPct val="80000"/>
              </a:lnSpc>
              <a:tabLst>
                <a:tab pos="715963" algn="l"/>
              </a:tabLst>
              <a:defRPr/>
            </a:pPr>
            <a:r>
              <a:rPr lang="fr-FR" altLang="fr-FR" sz="1800" b="1" dirty="0" smtClean="0">
                <a:solidFill>
                  <a:srgbClr val="C00000"/>
                </a:solidFill>
                <a:cs typeface="Arial" charset="0"/>
                <a:sym typeface="Wingdings" pitchFamily="2" charset="2"/>
              </a:rPr>
              <a:t>INSERM</a:t>
            </a:r>
            <a:r>
              <a:rPr lang="fr-FR" altLang="fr-FR" sz="1800" b="1" dirty="0">
                <a:solidFill>
                  <a:srgbClr val="C00000"/>
                </a:solidFill>
                <a:cs typeface="Arial" charset="0"/>
                <a:sym typeface="Wingdings" pitchFamily="2" charset="2"/>
              </a:rPr>
              <a:t>, </a:t>
            </a:r>
            <a:r>
              <a:rPr lang="fr-FR" altLang="fr-FR" sz="1800" b="1" dirty="0" err="1">
                <a:solidFill>
                  <a:srgbClr val="C00000"/>
                </a:solidFill>
                <a:cs typeface="Arial" charset="0"/>
                <a:sym typeface="Wingdings" pitchFamily="2" charset="2"/>
              </a:rPr>
              <a:t>CépiDc</a:t>
            </a:r>
            <a:r>
              <a:rPr lang="fr-FR" altLang="fr-FR" sz="1800" dirty="0">
                <a:solidFill>
                  <a:srgbClr val="C00000"/>
                </a:solidFill>
                <a:cs typeface="Arial" charset="0"/>
                <a:sym typeface="Wingdings" pitchFamily="2" charset="2"/>
              </a:rPr>
              <a:t> </a:t>
            </a:r>
          </a:p>
          <a:p>
            <a:pPr marL="644525" lvl="2" indent="-285750" eaLnBrk="1" hangingPunct="1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715963" algn="l"/>
              </a:tabLst>
              <a:defRPr/>
            </a:pPr>
            <a:r>
              <a:rPr lang="fr-FR" altLang="fr-FR" sz="1600" dirty="0">
                <a:solidFill>
                  <a:srgbClr val="002060"/>
                </a:solidFill>
                <a:cs typeface="Arial" charset="0"/>
                <a:sym typeface="Wingdings" pitchFamily="2" charset="2"/>
              </a:rPr>
              <a:t>Données de mortalité (codes CIM 10 : A15-A19 + B90)</a:t>
            </a:r>
          </a:p>
          <a:p>
            <a:pPr marL="179388" lvl="1" indent="0" eaLnBrk="1" hangingPunct="1">
              <a:lnSpc>
                <a:spcPct val="80000"/>
              </a:lnSpc>
              <a:tabLst>
                <a:tab pos="715963" algn="l"/>
              </a:tabLst>
              <a:defRPr/>
            </a:pPr>
            <a:endParaRPr lang="fr-FR" altLang="fr-FR" sz="1600" dirty="0">
              <a:solidFill>
                <a:schemeClr val="accent2"/>
              </a:solidFill>
              <a:cs typeface="Arial" charset="0"/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  <a:tabLst>
                <a:tab pos="715963" algn="l"/>
              </a:tabLst>
              <a:defRPr/>
            </a:pPr>
            <a:r>
              <a:rPr lang="fr-FR" altLang="fr-FR" sz="1800" b="1" dirty="0">
                <a:solidFill>
                  <a:srgbClr val="C00000"/>
                </a:solidFill>
                <a:cs typeface="Arial" charset="0"/>
                <a:sym typeface="Wingdings" pitchFamily="2" charset="2"/>
              </a:rPr>
              <a:t>Données de population (pour les taux) (INSEE)</a:t>
            </a:r>
            <a:r>
              <a:rPr lang="fr-FR" altLang="fr-FR" sz="1600" b="1" dirty="0">
                <a:solidFill>
                  <a:srgbClr val="C00000"/>
                </a:solidFill>
                <a:cs typeface="Arial" charset="0"/>
                <a:sym typeface="Wingdings" pitchFamily="2" charset="2"/>
              </a:rPr>
              <a:t> </a:t>
            </a:r>
          </a:p>
          <a:p>
            <a:pPr marL="625475" lvl="1" indent="-263525" eaLnBrk="1" hangingPunct="1">
              <a:lnSpc>
                <a:spcPct val="80000"/>
              </a:lnSpc>
              <a:spcBef>
                <a:spcPts val="1200"/>
              </a:spcBef>
              <a:buFont typeface="Arial" pitchFamily="34" charset="0"/>
              <a:buChar char="•"/>
              <a:tabLst>
                <a:tab pos="625475" algn="l"/>
              </a:tabLst>
              <a:defRPr/>
            </a:pPr>
            <a:r>
              <a:rPr lang="fr-FR" altLang="fr-FR" sz="1600" dirty="0">
                <a:solidFill>
                  <a:srgbClr val="002060"/>
                </a:solidFill>
                <a:cs typeface="Arial" charset="0"/>
                <a:sym typeface="Wingdings" pitchFamily="2" charset="2"/>
              </a:rPr>
              <a:t>Estimations localisées de population </a:t>
            </a:r>
            <a:r>
              <a:rPr lang="fr-FR" altLang="fr-FR" sz="1600" dirty="0" smtClean="0">
                <a:solidFill>
                  <a:srgbClr val="002060"/>
                </a:solidFill>
                <a:cs typeface="Arial" charset="0"/>
                <a:sym typeface="Wingdings" pitchFamily="2" charset="2"/>
              </a:rPr>
              <a:t>(2022)</a:t>
            </a:r>
            <a:endParaRPr lang="fr-FR" altLang="fr-FR" sz="1600" dirty="0">
              <a:solidFill>
                <a:srgbClr val="002060"/>
              </a:solidFill>
              <a:cs typeface="Arial" charset="0"/>
              <a:sym typeface="Wingdings" pitchFamily="2" charset="2"/>
            </a:endParaRPr>
          </a:p>
          <a:p>
            <a:pPr marL="625475" lvl="1" indent="-263525" eaLnBrk="1" hangingPunct="1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625475" algn="l"/>
              </a:tabLst>
              <a:defRPr/>
            </a:pPr>
            <a:r>
              <a:rPr lang="fr-FR" altLang="fr-FR" sz="1600" dirty="0">
                <a:solidFill>
                  <a:srgbClr val="002060"/>
                </a:solidFill>
                <a:cs typeface="Arial" charset="0"/>
                <a:sym typeface="Wingdings" pitchFamily="2" charset="2"/>
              </a:rPr>
              <a:t>Recensement pour les données par lieu de naissance ou </a:t>
            </a:r>
            <a:r>
              <a:rPr lang="fr-FR" altLang="fr-FR" sz="1600" dirty="0" smtClean="0">
                <a:solidFill>
                  <a:srgbClr val="002060"/>
                </a:solidFill>
                <a:cs typeface="Arial" charset="0"/>
                <a:sym typeface="Wingdings" pitchFamily="2" charset="2"/>
              </a:rPr>
              <a:t>nationalité (2020)</a:t>
            </a:r>
            <a:endParaRPr lang="fr-FR" altLang="fr-FR" sz="1600" dirty="0">
              <a:solidFill>
                <a:srgbClr val="002060"/>
              </a:solidFill>
              <a:cs typeface="Arial" charset="0"/>
              <a:sym typeface="Wingdings" pitchFamily="2" charset="2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11560" y="6309320"/>
            <a:ext cx="1908142" cy="215444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fr-FR" sz="1400" dirty="0" smtClean="0">
                <a:solidFill>
                  <a:srgbClr val="002060"/>
                </a:solidFill>
              </a:rPr>
              <a:t>* &lt; 18 ans depuis 2021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333375"/>
            <a:ext cx="7416800" cy="6477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fr-FR" altLang="fr-FR" dirty="0"/>
              <a:t>Définition de cas pour la déclaration </a:t>
            </a:r>
            <a:r>
              <a:rPr lang="fr-FR" altLang="fr-FR" dirty="0" smtClean="0"/>
              <a:t>obligatoire de </a:t>
            </a:r>
            <a:r>
              <a:rPr lang="fr-FR" altLang="fr-FR" dirty="0"/>
              <a:t>la tuberculose en France</a:t>
            </a:r>
            <a:endParaRPr lang="fr-FR" dirty="0">
              <a:ea typeface="+mn-ea"/>
              <a:cs typeface="+mn-cs"/>
            </a:endParaRP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468313" y="1484313"/>
            <a:ext cx="7992119" cy="553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6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buClr>
                <a:schemeClr val="tx2"/>
              </a:buClr>
              <a:buFont typeface="Symbol" panose="05050102010706020507" pitchFamily="18" charset="2"/>
              <a:buChar char="·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buFont typeface="Symbol" panose="05050102010706020507" pitchFamily="18" charset="2"/>
              <a:buChar char="·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fr-FR" altLang="fr-FR" dirty="0">
                <a:solidFill>
                  <a:srgbClr val="C00000"/>
                </a:solidFill>
              </a:rPr>
              <a:t>Tuberculose maladie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fr-FR" altLang="fr-FR" b="0" u="sng" dirty="0">
                <a:solidFill>
                  <a:srgbClr val="002060"/>
                </a:solidFill>
              </a:rPr>
              <a:t>Cas confirmé</a:t>
            </a:r>
            <a:r>
              <a:rPr lang="fr-FR" altLang="fr-FR" b="0" dirty="0">
                <a:solidFill>
                  <a:srgbClr val="002060"/>
                </a:solidFill>
              </a:rPr>
              <a:t> : maladie due à une mycobactérie du complexe </a:t>
            </a:r>
            <a:r>
              <a:rPr lang="fr-FR" altLang="fr-FR" b="0" i="1" dirty="0" err="1">
                <a:solidFill>
                  <a:srgbClr val="002060"/>
                </a:solidFill>
              </a:rPr>
              <a:t>tuberculosis</a:t>
            </a:r>
            <a:r>
              <a:rPr lang="fr-FR" altLang="fr-FR" b="0" dirty="0">
                <a:solidFill>
                  <a:srgbClr val="002060"/>
                </a:solidFill>
              </a:rPr>
              <a:t> </a:t>
            </a:r>
            <a:r>
              <a:rPr lang="fr-FR" altLang="fr-FR" b="0" dirty="0" smtClean="0">
                <a:solidFill>
                  <a:srgbClr val="002060"/>
                </a:solidFill>
              </a:rPr>
              <a:t>(1) prouvée </a:t>
            </a:r>
            <a:r>
              <a:rPr lang="fr-FR" altLang="fr-FR" b="0" dirty="0">
                <a:solidFill>
                  <a:srgbClr val="002060"/>
                </a:solidFill>
              </a:rPr>
              <a:t>par la culture </a:t>
            </a:r>
            <a:r>
              <a:rPr lang="fr-FR" altLang="fr-FR" b="0" dirty="0" smtClean="0">
                <a:solidFill>
                  <a:srgbClr val="002060"/>
                </a:solidFill>
              </a:rPr>
              <a:t>(2) ou à microscopie </a:t>
            </a:r>
            <a:r>
              <a:rPr lang="fr-FR" altLang="fr-FR" b="0" dirty="0">
                <a:solidFill>
                  <a:srgbClr val="002060"/>
                </a:solidFill>
              </a:rPr>
              <a:t>positive pour les bacilles </a:t>
            </a:r>
            <a:r>
              <a:rPr lang="fr-FR" altLang="fr-FR" b="0" dirty="0" err="1">
                <a:solidFill>
                  <a:srgbClr val="002060"/>
                </a:solidFill>
              </a:rPr>
              <a:t>acido</a:t>
            </a:r>
            <a:r>
              <a:rPr lang="fr-FR" altLang="fr-FR" b="0" dirty="0">
                <a:solidFill>
                  <a:srgbClr val="002060"/>
                </a:solidFill>
              </a:rPr>
              <a:t>-alcoolo </a:t>
            </a:r>
            <a:r>
              <a:rPr lang="fr-FR" altLang="fr-FR" b="0" dirty="0" smtClean="0">
                <a:solidFill>
                  <a:srgbClr val="002060"/>
                </a:solidFill>
              </a:rPr>
              <a:t>résistants (BAAR) </a:t>
            </a:r>
            <a:r>
              <a:rPr lang="fr-FR" altLang="fr-FR" b="0" dirty="0">
                <a:solidFill>
                  <a:srgbClr val="002060"/>
                </a:solidFill>
              </a:rPr>
              <a:t>ET </a:t>
            </a:r>
            <a:r>
              <a:rPr lang="fr-FR" altLang="fr-FR" b="0" dirty="0" smtClean="0">
                <a:solidFill>
                  <a:srgbClr val="002060"/>
                </a:solidFill>
              </a:rPr>
              <a:t>avec </a:t>
            </a:r>
            <a:r>
              <a:rPr lang="fr-FR" altLang="fr-FR" b="0" dirty="0">
                <a:solidFill>
                  <a:srgbClr val="002060"/>
                </a:solidFill>
              </a:rPr>
              <a:t>détection d’acide nucléique du complexe </a:t>
            </a:r>
            <a:r>
              <a:rPr lang="fr-FR" altLang="fr-FR" b="0" i="1" dirty="0" err="1">
                <a:solidFill>
                  <a:srgbClr val="002060"/>
                </a:solidFill>
              </a:rPr>
              <a:t>Mycobacterium</a:t>
            </a:r>
            <a:r>
              <a:rPr lang="fr-FR" altLang="fr-FR" b="0" i="1" dirty="0">
                <a:solidFill>
                  <a:srgbClr val="002060"/>
                </a:solidFill>
              </a:rPr>
              <a:t> </a:t>
            </a:r>
            <a:r>
              <a:rPr lang="fr-FR" altLang="fr-FR" b="0" i="1" dirty="0" err="1" smtClean="0">
                <a:solidFill>
                  <a:srgbClr val="002060"/>
                </a:solidFill>
              </a:rPr>
              <a:t>tuberculosis</a:t>
            </a:r>
            <a:endParaRPr lang="fr-FR" altLang="fr-FR" b="0" i="1" dirty="0">
              <a:solidFill>
                <a:srgbClr val="002060"/>
              </a:solidFill>
            </a:endParaRPr>
          </a:p>
          <a:p>
            <a:pPr eaLnBrk="1" hangingPunct="1">
              <a:lnSpc>
                <a:spcPct val="100000"/>
              </a:lnSpc>
            </a:pPr>
            <a:r>
              <a:rPr lang="fr-FR" altLang="fr-FR" b="0" u="sng" dirty="0">
                <a:solidFill>
                  <a:srgbClr val="002060"/>
                </a:solidFill>
              </a:rPr>
              <a:t>Cas probable</a:t>
            </a:r>
            <a:r>
              <a:rPr lang="fr-FR" altLang="fr-FR" b="0" dirty="0">
                <a:solidFill>
                  <a:srgbClr val="002060"/>
                </a:solidFill>
              </a:rPr>
              <a:t> : (1) signes cliniques et/ou radiologiques compatibles avec une tuberculose, et (2) décision de traiter le patient avec un traitement antituberculeux </a:t>
            </a:r>
            <a:r>
              <a:rPr lang="fr-FR" altLang="fr-FR" b="0" dirty="0" smtClean="0">
                <a:solidFill>
                  <a:srgbClr val="002060"/>
                </a:solidFill>
              </a:rPr>
              <a:t>standard</a:t>
            </a:r>
            <a:endParaRPr lang="fr-FR" altLang="fr-FR" b="0" dirty="0">
              <a:solidFill>
                <a:srgbClr val="00206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fr-FR" altLang="fr-FR" b="0" dirty="0">
                <a:solidFill>
                  <a:schemeClr val="tx1"/>
                </a:solidFill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fr-FR" altLang="fr-FR" dirty="0">
                <a:solidFill>
                  <a:srgbClr val="C00000"/>
                </a:solidFill>
              </a:rPr>
              <a:t>Infection tuberculeuse </a:t>
            </a:r>
            <a:r>
              <a:rPr lang="fr-FR" altLang="fr-FR" dirty="0" smtClean="0">
                <a:solidFill>
                  <a:srgbClr val="C00000"/>
                </a:solidFill>
              </a:rPr>
              <a:t>chez </a:t>
            </a:r>
            <a:r>
              <a:rPr lang="fr-FR" altLang="fr-FR" dirty="0">
                <a:solidFill>
                  <a:srgbClr val="C00000"/>
                </a:solidFill>
              </a:rPr>
              <a:t>un enfant  &lt; </a:t>
            </a:r>
            <a:r>
              <a:rPr lang="fr-FR" altLang="fr-FR" dirty="0" smtClean="0">
                <a:solidFill>
                  <a:srgbClr val="C00000"/>
                </a:solidFill>
              </a:rPr>
              <a:t>18 ans</a:t>
            </a:r>
            <a:endParaRPr lang="fr-FR" altLang="fr-FR" dirty="0">
              <a:solidFill>
                <a:srgbClr val="C00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fr-FR" altLang="fr-FR" b="0" dirty="0">
                <a:solidFill>
                  <a:srgbClr val="002060"/>
                </a:solidFill>
              </a:rPr>
              <a:t>IDR à 5U positive sans signes cliniques ni paracliniques (induration &gt; 15mm si BCG ou &gt; 10mm sans BCG ou augmentation de 10mm </a:t>
            </a:r>
            <a:r>
              <a:rPr lang="fr-FR" altLang="fr-FR" b="0" dirty="0" smtClean="0">
                <a:solidFill>
                  <a:srgbClr val="002060"/>
                </a:solidFill>
              </a:rPr>
              <a:t>par rapport </a:t>
            </a:r>
            <a:r>
              <a:rPr lang="fr-FR" altLang="fr-FR" b="0" dirty="0">
                <a:solidFill>
                  <a:srgbClr val="002060"/>
                </a:solidFill>
              </a:rPr>
              <a:t>à une IDR datant de moins de 2 ans</a:t>
            </a:r>
            <a:r>
              <a:rPr lang="fr-FR" altLang="fr-FR" b="0" dirty="0" smtClean="0">
                <a:solidFill>
                  <a:srgbClr val="002060"/>
                </a:solidFill>
              </a:rPr>
              <a:t>)</a:t>
            </a:r>
            <a:endParaRPr lang="fr-FR" altLang="fr-FR" b="0" dirty="0">
              <a:solidFill>
                <a:srgbClr val="00206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endParaRPr lang="fr-FR" altLang="fr-FR" b="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fr-FR" altLang="fr-FR" sz="1600" b="0" u="sng" dirty="0">
                <a:solidFill>
                  <a:srgbClr val="C00000"/>
                </a:solidFill>
              </a:rPr>
              <a:t>Mycobactéries du complexe </a:t>
            </a:r>
            <a:r>
              <a:rPr lang="fr-FR" altLang="fr-FR" sz="1600" b="0" u="sng" dirty="0" err="1" smtClean="0">
                <a:solidFill>
                  <a:srgbClr val="C00000"/>
                </a:solidFill>
              </a:rPr>
              <a:t>tuberculosis</a:t>
            </a:r>
            <a:endParaRPr lang="fr-FR" altLang="fr-FR" sz="1600" b="0" u="sng" dirty="0">
              <a:solidFill>
                <a:srgbClr val="C00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fr-FR" altLang="fr-FR" sz="1600" b="0" i="1" dirty="0">
                <a:solidFill>
                  <a:srgbClr val="002060"/>
                </a:solidFill>
              </a:rPr>
              <a:t>M. </a:t>
            </a:r>
            <a:r>
              <a:rPr lang="fr-FR" altLang="fr-FR" sz="1600" b="0" i="1" dirty="0" err="1">
                <a:solidFill>
                  <a:srgbClr val="002060"/>
                </a:solidFill>
              </a:rPr>
              <a:t>tuberculosis</a:t>
            </a:r>
            <a:r>
              <a:rPr lang="fr-FR" altLang="fr-FR" sz="1600" b="0" i="1" dirty="0">
                <a:solidFill>
                  <a:srgbClr val="002060"/>
                </a:solidFill>
              </a:rPr>
              <a:t>, M. </a:t>
            </a:r>
            <a:r>
              <a:rPr lang="fr-FR" altLang="fr-FR" sz="1600" b="0" i="1" dirty="0" err="1">
                <a:solidFill>
                  <a:srgbClr val="002060"/>
                </a:solidFill>
              </a:rPr>
              <a:t>bovis</a:t>
            </a:r>
            <a:r>
              <a:rPr lang="fr-FR" altLang="fr-FR" sz="1600" b="0" i="1" dirty="0">
                <a:solidFill>
                  <a:srgbClr val="002060"/>
                </a:solidFill>
              </a:rPr>
              <a:t> , M. </a:t>
            </a:r>
            <a:r>
              <a:rPr lang="fr-FR" altLang="fr-FR" sz="1600" b="0" i="1" dirty="0" err="1" smtClean="0">
                <a:solidFill>
                  <a:srgbClr val="002060"/>
                </a:solidFill>
              </a:rPr>
              <a:t>africanum</a:t>
            </a:r>
            <a:r>
              <a:rPr lang="fr-FR" altLang="fr-FR" sz="1600" b="0" i="1" dirty="0" smtClean="0">
                <a:solidFill>
                  <a:srgbClr val="002060"/>
                </a:solidFill>
              </a:rPr>
              <a:t>, M</a:t>
            </a:r>
            <a:r>
              <a:rPr lang="fr-FR" altLang="fr-FR" sz="1600" b="0" i="1" dirty="0">
                <a:solidFill>
                  <a:srgbClr val="002060"/>
                </a:solidFill>
              </a:rPr>
              <a:t>. </a:t>
            </a:r>
            <a:r>
              <a:rPr lang="fr-FR" altLang="fr-FR" sz="1600" b="0" i="1" dirty="0" err="1">
                <a:solidFill>
                  <a:srgbClr val="002060"/>
                </a:solidFill>
              </a:rPr>
              <a:t>microtti</a:t>
            </a:r>
            <a:r>
              <a:rPr lang="fr-FR" altLang="fr-FR" sz="1600" b="0" i="1" dirty="0">
                <a:solidFill>
                  <a:srgbClr val="002060"/>
                </a:solidFill>
              </a:rPr>
              <a:t>, M. </a:t>
            </a:r>
            <a:r>
              <a:rPr lang="fr-FR" altLang="fr-FR" sz="1600" b="0" i="1" dirty="0" err="1">
                <a:solidFill>
                  <a:srgbClr val="002060"/>
                </a:solidFill>
              </a:rPr>
              <a:t>canetti</a:t>
            </a:r>
            <a:r>
              <a:rPr lang="fr-FR" altLang="fr-FR" sz="1600" b="0" i="1" dirty="0">
                <a:solidFill>
                  <a:srgbClr val="002060"/>
                </a:solidFill>
              </a:rPr>
              <a:t>, M. </a:t>
            </a:r>
            <a:r>
              <a:rPr lang="fr-FR" altLang="fr-FR" sz="1600" b="0" i="1" dirty="0" err="1">
                <a:solidFill>
                  <a:srgbClr val="002060"/>
                </a:solidFill>
              </a:rPr>
              <a:t>pinnipedii</a:t>
            </a:r>
            <a:r>
              <a:rPr lang="fr-FR" altLang="fr-FR" sz="1600" b="0" i="1" dirty="0">
                <a:solidFill>
                  <a:srgbClr val="002060"/>
                </a:solidFill>
              </a:rPr>
              <a:t>, M. </a:t>
            </a:r>
            <a:r>
              <a:rPr lang="fr-FR" altLang="fr-FR" sz="1600" b="0" i="1" dirty="0" err="1">
                <a:solidFill>
                  <a:srgbClr val="002060"/>
                </a:solidFill>
              </a:rPr>
              <a:t>caprae</a:t>
            </a:r>
            <a:endParaRPr lang="fr-FR" altLang="fr-FR" sz="1600" b="0" i="1" dirty="0">
              <a:solidFill>
                <a:srgbClr val="00206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endParaRPr lang="fr-FR" altLang="fr-FR" b="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333375"/>
            <a:ext cx="7416800" cy="6477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5000"/>
              </a:lnSpc>
              <a:spcBef>
                <a:spcPct val="50000"/>
              </a:spcBef>
              <a:defRPr/>
            </a:pPr>
            <a:r>
              <a:rPr lang="fr-FR" altLang="fr-FR" dirty="0"/>
              <a:t>Morbidité </a:t>
            </a:r>
            <a:r>
              <a:rPr lang="fr-FR" altLang="fr-FR" dirty="0" smtClean="0"/>
              <a:t>liées </a:t>
            </a:r>
            <a:r>
              <a:rPr lang="fr-FR" altLang="fr-FR" dirty="0"/>
              <a:t>à la tuberculose, </a:t>
            </a:r>
            <a:br>
              <a:rPr lang="fr-FR" altLang="fr-FR" dirty="0"/>
            </a:br>
            <a:r>
              <a:rPr lang="fr-FR" altLang="fr-FR" dirty="0"/>
              <a:t>France </a:t>
            </a:r>
            <a:r>
              <a:rPr lang="fr-FR" altLang="fr-FR" dirty="0" smtClean="0"/>
              <a:t>métropolitaine,1972-2022</a:t>
            </a:r>
            <a:r>
              <a:rPr lang="fr-FR" altLang="fr-FR" dirty="0">
                <a:solidFill>
                  <a:schemeClr val="accent2"/>
                </a:solidFill>
              </a:rPr>
              <a:t/>
            </a:r>
            <a:br>
              <a:rPr lang="fr-FR" altLang="fr-FR" dirty="0">
                <a:solidFill>
                  <a:schemeClr val="accent2"/>
                </a:solidFill>
              </a:rPr>
            </a:br>
            <a:endParaRPr lang="fr-FR" altLang="fr-FR" sz="1100" dirty="0">
              <a:solidFill>
                <a:schemeClr val="accent2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196752"/>
            <a:ext cx="7165422" cy="552534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333375"/>
            <a:ext cx="7416800" cy="6477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5000"/>
              </a:lnSpc>
              <a:spcBef>
                <a:spcPct val="50000"/>
              </a:spcBef>
              <a:defRPr/>
            </a:pPr>
            <a:r>
              <a:rPr lang="fr-FR" altLang="fr-FR" dirty="0"/>
              <a:t>Cas déclarés de tuberculose maladie </a:t>
            </a:r>
            <a:br>
              <a:rPr lang="fr-FR" altLang="fr-FR" dirty="0"/>
            </a:br>
            <a:r>
              <a:rPr lang="fr-FR" altLang="fr-FR" dirty="0"/>
              <a:t>(Nombre de cas et taux), </a:t>
            </a:r>
            <a:r>
              <a:rPr lang="fr-FR" altLang="fr-FR" dirty="0" smtClean="0"/>
              <a:t>France, 2000-2022</a:t>
            </a:r>
            <a:endParaRPr lang="fr-FR" altLang="fr-FR" sz="11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340768"/>
            <a:ext cx="7092660" cy="533330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333375"/>
            <a:ext cx="7416800" cy="6477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fr-FR" altLang="fr-FR" sz="1800" kern="0" dirty="0"/>
              <a:t>Cas déclarés de tuberculose maladie par région </a:t>
            </a:r>
            <a:r>
              <a:rPr lang="fr-FR" altLang="fr-FR" sz="1800" kern="0" dirty="0" smtClean="0"/>
              <a:t>de domicile (nombre </a:t>
            </a:r>
            <a:r>
              <a:rPr lang="fr-FR" altLang="fr-FR" sz="1800" kern="0" dirty="0"/>
              <a:t>de cas et taux), </a:t>
            </a:r>
            <a:r>
              <a:rPr lang="fr-FR" altLang="fr-FR" sz="1800" kern="0" dirty="0" smtClean="0"/>
              <a:t>France, 2022</a:t>
            </a:r>
            <a:endParaRPr lang="fr-FR" altLang="fr-FR" sz="1800" kern="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412776"/>
            <a:ext cx="7498800" cy="507497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405036"/>
            <a:ext cx="7416800" cy="6477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fr-FR" altLang="fr-FR" sz="1700" kern="0" dirty="0"/>
              <a:t>Taux de déclaration </a:t>
            </a:r>
            <a:r>
              <a:rPr lang="fr-FR" altLang="fr-FR" sz="1700" kern="0" dirty="0" smtClean="0"/>
              <a:t>et nombre de cas de </a:t>
            </a:r>
            <a:r>
              <a:rPr lang="fr-FR" altLang="fr-FR" sz="1700" kern="0" dirty="0"/>
              <a:t>tuberculose maladie par </a:t>
            </a:r>
            <a:r>
              <a:rPr lang="fr-FR" altLang="fr-FR" sz="1700" kern="0" dirty="0" smtClean="0"/>
              <a:t>région de résidence, France, 2022</a:t>
            </a:r>
            <a:endParaRPr lang="fr-FR" altLang="fr-FR" sz="1700" kern="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40768"/>
            <a:ext cx="7524328" cy="531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1726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332656"/>
            <a:ext cx="7416800" cy="6477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fr-FR" altLang="fr-FR" sz="1700" kern="0" dirty="0"/>
              <a:t>Taux de déclaration </a:t>
            </a:r>
            <a:r>
              <a:rPr lang="fr-FR" altLang="fr-FR" sz="1700" kern="0" dirty="0" smtClean="0"/>
              <a:t>et nombre de cas de </a:t>
            </a:r>
            <a:r>
              <a:rPr lang="fr-FR" altLang="fr-FR" sz="1700" kern="0" dirty="0"/>
              <a:t>tuberculose maladie par </a:t>
            </a:r>
            <a:r>
              <a:rPr lang="fr-FR" altLang="fr-FR" sz="1700" kern="0" dirty="0" smtClean="0"/>
              <a:t>région de résidence, France, 2022</a:t>
            </a:r>
            <a:endParaRPr lang="fr-FR" altLang="fr-FR" sz="1700" kern="0" dirty="0"/>
          </a:p>
        </p:txBody>
      </p:sp>
      <p:sp>
        <p:nvSpPr>
          <p:cNvPr id="82" name="Text Box 9"/>
          <p:cNvSpPr txBox="1">
            <a:spLocks noChangeArrowheads="1"/>
          </p:cNvSpPr>
          <p:nvPr/>
        </p:nvSpPr>
        <p:spPr bwMode="auto">
          <a:xfrm>
            <a:off x="250825" y="5949950"/>
            <a:ext cx="6985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fr-FR" altLang="fr-FR" sz="1000" i="1" dirty="0">
                <a:solidFill>
                  <a:schemeClr val="accent4"/>
                </a:solidFill>
                <a:cs typeface="Arial" charset="0"/>
              </a:rPr>
              <a:t>* </a:t>
            </a:r>
            <a:r>
              <a:rPr lang="fr-FR" altLang="fr-FR" sz="1000" i="1" dirty="0" smtClean="0">
                <a:solidFill>
                  <a:schemeClr val="accent4"/>
                </a:solidFill>
                <a:cs typeface="Arial" charset="0"/>
              </a:rPr>
              <a:t>Avec ou sans localisation extra-pulmonaire </a:t>
            </a:r>
            <a:endParaRPr lang="fr-FR" altLang="fr-FR" sz="1000" i="1" dirty="0">
              <a:solidFill>
                <a:schemeClr val="accent4"/>
              </a:solidFill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fr-FR" altLang="fr-FR" sz="1000" i="1" dirty="0" smtClean="0">
                <a:solidFill>
                  <a:schemeClr val="accent4"/>
                </a:solidFill>
                <a:cs typeface="Arial" charset="0"/>
              </a:rPr>
              <a:t>** sur prélèvement respiratoire</a:t>
            </a:r>
            <a:endParaRPr lang="fr-FR" altLang="fr-FR" sz="1000" i="1" dirty="0">
              <a:solidFill>
                <a:schemeClr val="accent4"/>
              </a:solidFill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fr-FR" altLang="fr-FR" sz="1000" i="1" dirty="0">
                <a:solidFill>
                  <a:schemeClr val="accent4"/>
                </a:solidFill>
                <a:cs typeface="Arial" charset="0"/>
              </a:rPr>
              <a:t>Source: </a:t>
            </a:r>
            <a:r>
              <a:rPr lang="fr-FR" altLang="fr-FR" sz="1000" i="1" dirty="0" smtClean="0">
                <a:solidFill>
                  <a:schemeClr val="accent4"/>
                </a:solidFill>
                <a:cs typeface="Arial" charset="0"/>
              </a:rPr>
              <a:t>Santé publique France, déclaration obligatoire</a:t>
            </a:r>
            <a:endParaRPr lang="fr-FR" altLang="fr-FR" sz="1000" i="1" dirty="0">
              <a:solidFill>
                <a:schemeClr val="accent4"/>
              </a:solidFill>
              <a:cs typeface="Arial" charset="0"/>
            </a:endParaRPr>
          </a:p>
        </p:txBody>
      </p:sp>
      <p:grpSp>
        <p:nvGrpSpPr>
          <p:cNvPr id="83" name="Group 8"/>
          <p:cNvGrpSpPr>
            <a:grpSpLocks noChangeAspect="1"/>
          </p:cNvGrpSpPr>
          <p:nvPr/>
        </p:nvGrpSpPr>
        <p:grpSpPr bwMode="auto">
          <a:xfrm>
            <a:off x="812800" y="1447800"/>
            <a:ext cx="7518400" cy="4262438"/>
            <a:chOff x="512" y="912"/>
            <a:chExt cx="4736" cy="2685"/>
          </a:xfrm>
        </p:grpSpPr>
        <p:sp>
          <p:nvSpPr>
            <p:cNvPr id="84" name="AutoShape 7"/>
            <p:cNvSpPr>
              <a:spLocks noChangeAspect="1" noChangeArrowheads="1" noTextEdit="1"/>
            </p:cNvSpPr>
            <p:nvPr/>
          </p:nvSpPr>
          <p:spPr bwMode="auto">
            <a:xfrm>
              <a:off x="512" y="912"/>
              <a:ext cx="4735" cy="2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5" name="Freeform 9"/>
            <p:cNvSpPr>
              <a:spLocks/>
            </p:cNvSpPr>
            <p:nvPr/>
          </p:nvSpPr>
          <p:spPr bwMode="auto">
            <a:xfrm>
              <a:off x="3067" y="1775"/>
              <a:ext cx="189" cy="1021"/>
            </a:xfrm>
            <a:custGeom>
              <a:avLst/>
              <a:gdLst>
                <a:gd name="T0" fmla="*/ 0 w 189"/>
                <a:gd name="T1" fmla="*/ 1005 h 1021"/>
                <a:gd name="T2" fmla="*/ 181 w 189"/>
                <a:gd name="T3" fmla="*/ 1005 h 1021"/>
                <a:gd name="T4" fmla="*/ 173 w 189"/>
                <a:gd name="T5" fmla="*/ 1013 h 1021"/>
                <a:gd name="T6" fmla="*/ 173 w 189"/>
                <a:gd name="T7" fmla="*/ 0 h 1021"/>
                <a:gd name="T8" fmla="*/ 189 w 189"/>
                <a:gd name="T9" fmla="*/ 0 h 1021"/>
                <a:gd name="T10" fmla="*/ 189 w 189"/>
                <a:gd name="T11" fmla="*/ 1021 h 1021"/>
                <a:gd name="T12" fmla="*/ 0 w 189"/>
                <a:gd name="T13" fmla="*/ 1021 h 1021"/>
                <a:gd name="T14" fmla="*/ 0 w 189"/>
                <a:gd name="T15" fmla="*/ 1005 h 10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9" h="1021">
                  <a:moveTo>
                    <a:pt x="0" y="1005"/>
                  </a:moveTo>
                  <a:lnTo>
                    <a:pt x="181" y="1005"/>
                  </a:lnTo>
                  <a:lnTo>
                    <a:pt x="173" y="1013"/>
                  </a:lnTo>
                  <a:lnTo>
                    <a:pt x="173" y="0"/>
                  </a:lnTo>
                  <a:lnTo>
                    <a:pt x="189" y="0"/>
                  </a:lnTo>
                  <a:lnTo>
                    <a:pt x="189" y="1021"/>
                  </a:lnTo>
                  <a:lnTo>
                    <a:pt x="0" y="1021"/>
                  </a:lnTo>
                  <a:lnTo>
                    <a:pt x="0" y="100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" name="Freeform 10"/>
            <p:cNvSpPr>
              <a:spLocks/>
            </p:cNvSpPr>
            <p:nvPr/>
          </p:nvSpPr>
          <p:spPr bwMode="auto">
            <a:xfrm>
              <a:off x="3067" y="1775"/>
              <a:ext cx="189" cy="416"/>
            </a:xfrm>
            <a:custGeom>
              <a:avLst/>
              <a:gdLst>
                <a:gd name="T0" fmla="*/ 0 w 189"/>
                <a:gd name="T1" fmla="*/ 400 h 416"/>
                <a:gd name="T2" fmla="*/ 181 w 189"/>
                <a:gd name="T3" fmla="*/ 400 h 416"/>
                <a:gd name="T4" fmla="*/ 173 w 189"/>
                <a:gd name="T5" fmla="*/ 408 h 416"/>
                <a:gd name="T6" fmla="*/ 173 w 189"/>
                <a:gd name="T7" fmla="*/ 0 h 416"/>
                <a:gd name="T8" fmla="*/ 189 w 189"/>
                <a:gd name="T9" fmla="*/ 0 h 416"/>
                <a:gd name="T10" fmla="*/ 189 w 189"/>
                <a:gd name="T11" fmla="*/ 416 h 416"/>
                <a:gd name="T12" fmla="*/ 0 w 189"/>
                <a:gd name="T13" fmla="*/ 416 h 416"/>
                <a:gd name="T14" fmla="*/ 0 w 189"/>
                <a:gd name="T15" fmla="*/ 400 h 4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9" h="416">
                  <a:moveTo>
                    <a:pt x="0" y="400"/>
                  </a:moveTo>
                  <a:lnTo>
                    <a:pt x="181" y="400"/>
                  </a:lnTo>
                  <a:lnTo>
                    <a:pt x="173" y="408"/>
                  </a:lnTo>
                  <a:lnTo>
                    <a:pt x="173" y="0"/>
                  </a:lnTo>
                  <a:lnTo>
                    <a:pt x="189" y="0"/>
                  </a:lnTo>
                  <a:lnTo>
                    <a:pt x="189" y="416"/>
                  </a:lnTo>
                  <a:lnTo>
                    <a:pt x="0" y="416"/>
                  </a:lnTo>
                  <a:lnTo>
                    <a:pt x="0" y="40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7" name="Freeform 11"/>
            <p:cNvSpPr>
              <a:spLocks/>
            </p:cNvSpPr>
            <p:nvPr/>
          </p:nvSpPr>
          <p:spPr bwMode="auto">
            <a:xfrm>
              <a:off x="1607" y="1775"/>
              <a:ext cx="189" cy="1627"/>
            </a:xfrm>
            <a:custGeom>
              <a:avLst/>
              <a:gdLst>
                <a:gd name="T0" fmla="*/ 0 w 189"/>
                <a:gd name="T1" fmla="*/ 1610 h 1627"/>
                <a:gd name="T2" fmla="*/ 181 w 189"/>
                <a:gd name="T3" fmla="*/ 1610 h 1627"/>
                <a:gd name="T4" fmla="*/ 173 w 189"/>
                <a:gd name="T5" fmla="*/ 1619 h 1627"/>
                <a:gd name="T6" fmla="*/ 173 w 189"/>
                <a:gd name="T7" fmla="*/ 0 h 1627"/>
                <a:gd name="T8" fmla="*/ 189 w 189"/>
                <a:gd name="T9" fmla="*/ 0 h 1627"/>
                <a:gd name="T10" fmla="*/ 189 w 189"/>
                <a:gd name="T11" fmla="*/ 1627 h 1627"/>
                <a:gd name="T12" fmla="*/ 0 w 189"/>
                <a:gd name="T13" fmla="*/ 1627 h 1627"/>
                <a:gd name="T14" fmla="*/ 0 w 189"/>
                <a:gd name="T15" fmla="*/ 1610 h 16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9" h="1627">
                  <a:moveTo>
                    <a:pt x="0" y="1610"/>
                  </a:moveTo>
                  <a:lnTo>
                    <a:pt x="181" y="1610"/>
                  </a:lnTo>
                  <a:lnTo>
                    <a:pt x="173" y="1619"/>
                  </a:lnTo>
                  <a:lnTo>
                    <a:pt x="173" y="0"/>
                  </a:lnTo>
                  <a:lnTo>
                    <a:pt x="189" y="0"/>
                  </a:lnTo>
                  <a:lnTo>
                    <a:pt x="189" y="1627"/>
                  </a:lnTo>
                  <a:lnTo>
                    <a:pt x="0" y="1627"/>
                  </a:lnTo>
                  <a:lnTo>
                    <a:pt x="0" y="161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" name="Freeform 12"/>
            <p:cNvSpPr>
              <a:spLocks/>
            </p:cNvSpPr>
            <p:nvPr/>
          </p:nvSpPr>
          <p:spPr bwMode="auto">
            <a:xfrm>
              <a:off x="1607" y="1775"/>
              <a:ext cx="189" cy="1021"/>
            </a:xfrm>
            <a:custGeom>
              <a:avLst/>
              <a:gdLst>
                <a:gd name="T0" fmla="*/ 0 w 189"/>
                <a:gd name="T1" fmla="*/ 1005 h 1021"/>
                <a:gd name="T2" fmla="*/ 181 w 189"/>
                <a:gd name="T3" fmla="*/ 1005 h 1021"/>
                <a:gd name="T4" fmla="*/ 173 w 189"/>
                <a:gd name="T5" fmla="*/ 1013 h 1021"/>
                <a:gd name="T6" fmla="*/ 173 w 189"/>
                <a:gd name="T7" fmla="*/ 0 h 1021"/>
                <a:gd name="T8" fmla="*/ 189 w 189"/>
                <a:gd name="T9" fmla="*/ 0 h 1021"/>
                <a:gd name="T10" fmla="*/ 189 w 189"/>
                <a:gd name="T11" fmla="*/ 1021 h 1021"/>
                <a:gd name="T12" fmla="*/ 0 w 189"/>
                <a:gd name="T13" fmla="*/ 1021 h 1021"/>
                <a:gd name="T14" fmla="*/ 0 w 189"/>
                <a:gd name="T15" fmla="*/ 1005 h 10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9" h="1021">
                  <a:moveTo>
                    <a:pt x="0" y="1005"/>
                  </a:moveTo>
                  <a:lnTo>
                    <a:pt x="181" y="1005"/>
                  </a:lnTo>
                  <a:lnTo>
                    <a:pt x="173" y="1013"/>
                  </a:lnTo>
                  <a:lnTo>
                    <a:pt x="173" y="0"/>
                  </a:lnTo>
                  <a:lnTo>
                    <a:pt x="189" y="0"/>
                  </a:lnTo>
                  <a:lnTo>
                    <a:pt x="189" y="1021"/>
                  </a:lnTo>
                  <a:lnTo>
                    <a:pt x="0" y="1021"/>
                  </a:lnTo>
                  <a:lnTo>
                    <a:pt x="0" y="100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" name="Freeform 13"/>
            <p:cNvSpPr>
              <a:spLocks/>
            </p:cNvSpPr>
            <p:nvPr/>
          </p:nvSpPr>
          <p:spPr bwMode="auto">
            <a:xfrm>
              <a:off x="1607" y="1775"/>
              <a:ext cx="189" cy="416"/>
            </a:xfrm>
            <a:custGeom>
              <a:avLst/>
              <a:gdLst>
                <a:gd name="T0" fmla="*/ 0 w 189"/>
                <a:gd name="T1" fmla="*/ 400 h 416"/>
                <a:gd name="T2" fmla="*/ 181 w 189"/>
                <a:gd name="T3" fmla="*/ 400 h 416"/>
                <a:gd name="T4" fmla="*/ 173 w 189"/>
                <a:gd name="T5" fmla="*/ 408 h 416"/>
                <a:gd name="T6" fmla="*/ 173 w 189"/>
                <a:gd name="T7" fmla="*/ 0 h 416"/>
                <a:gd name="T8" fmla="*/ 189 w 189"/>
                <a:gd name="T9" fmla="*/ 0 h 416"/>
                <a:gd name="T10" fmla="*/ 189 w 189"/>
                <a:gd name="T11" fmla="*/ 416 h 416"/>
                <a:gd name="T12" fmla="*/ 0 w 189"/>
                <a:gd name="T13" fmla="*/ 416 h 416"/>
                <a:gd name="T14" fmla="*/ 0 w 189"/>
                <a:gd name="T15" fmla="*/ 400 h 4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9" h="416">
                  <a:moveTo>
                    <a:pt x="0" y="400"/>
                  </a:moveTo>
                  <a:lnTo>
                    <a:pt x="181" y="400"/>
                  </a:lnTo>
                  <a:lnTo>
                    <a:pt x="173" y="408"/>
                  </a:lnTo>
                  <a:lnTo>
                    <a:pt x="173" y="0"/>
                  </a:lnTo>
                  <a:lnTo>
                    <a:pt x="189" y="0"/>
                  </a:lnTo>
                  <a:lnTo>
                    <a:pt x="189" y="416"/>
                  </a:lnTo>
                  <a:lnTo>
                    <a:pt x="0" y="416"/>
                  </a:lnTo>
                  <a:lnTo>
                    <a:pt x="0" y="40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0" name="Freeform 14"/>
            <p:cNvSpPr>
              <a:spLocks/>
            </p:cNvSpPr>
            <p:nvPr/>
          </p:nvSpPr>
          <p:spPr bwMode="auto">
            <a:xfrm>
              <a:off x="3102" y="1244"/>
              <a:ext cx="1332" cy="201"/>
            </a:xfrm>
            <a:custGeom>
              <a:avLst/>
              <a:gdLst>
                <a:gd name="T0" fmla="*/ 1316 w 1332"/>
                <a:gd name="T1" fmla="*/ 201 h 201"/>
                <a:gd name="T2" fmla="*/ 1316 w 1332"/>
                <a:gd name="T3" fmla="*/ 141 h 201"/>
                <a:gd name="T4" fmla="*/ 1324 w 1332"/>
                <a:gd name="T5" fmla="*/ 149 h 201"/>
                <a:gd name="T6" fmla="*/ 0 w 1332"/>
                <a:gd name="T7" fmla="*/ 149 h 201"/>
                <a:gd name="T8" fmla="*/ 0 w 1332"/>
                <a:gd name="T9" fmla="*/ 0 h 201"/>
                <a:gd name="T10" fmla="*/ 16 w 1332"/>
                <a:gd name="T11" fmla="*/ 0 h 201"/>
                <a:gd name="T12" fmla="*/ 16 w 1332"/>
                <a:gd name="T13" fmla="*/ 141 h 201"/>
                <a:gd name="T14" fmla="*/ 8 w 1332"/>
                <a:gd name="T15" fmla="*/ 133 h 201"/>
                <a:gd name="T16" fmla="*/ 1332 w 1332"/>
                <a:gd name="T17" fmla="*/ 133 h 201"/>
                <a:gd name="T18" fmla="*/ 1332 w 1332"/>
                <a:gd name="T19" fmla="*/ 201 h 201"/>
                <a:gd name="T20" fmla="*/ 1316 w 1332"/>
                <a:gd name="T21" fmla="*/ 201 h 2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32" h="201">
                  <a:moveTo>
                    <a:pt x="1316" y="201"/>
                  </a:moveTo>
                  <a:lnTo>
                    <a:pt x="1316" y="141"/>
                  </a:lnTo>
                  <a:lnTo>
                    <a:pt x="1324" y="149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41"/>
                  </a:lnTo>
                  <a:lnTo>
                    <a:pt x="8" y="133"/>
                  </a:lnTo>
                  <a:lnTo>
                    <a:pt x="1332" y="133"/>
                  </a:lnTo>
                  <a:lnTo>
                    <a:pt x="1332" y="201"/>
                  </a:lnTo>
                  <a:lnTo>
                    <a:pt x="1316" y="201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1" name="Freeform 15"/>
            <p:cNvSpPr>
              <a:spLocks/>
            </p:cNvSpPr>
            <p:nvPr/>
          </p:nvSpPr>
          <p:spPr bwMode="auto">
            <a:xfrm>
              <a:off x="3102" y="1244"/>
              <a:ext cx="154" cy="201"/>
            </a:xfrm>
            <a:custGeom>
              <a:avLst/>
              <a:gdLst>
                <a:gd name="T0" fmla="*/ 138 w 154"/>
                <a:gd name="T1" fmla="*/ 201 h 201"/>
                <a:gd name="T2" fmla="*/ 138 w 154"/>
                <a:gd name="T3" fmla="*/ 141 h 201"/>
                <a:gd name="T4" fmla="*/ 146 w 154"/>
                <a:gd name="T5" fmla="*/ 149 h 201"/>
                <a:gd name="T6" fmla="*/ 0 w 154"/>
                <a:gd name="T7" fmla="*/ 149 h 201"/>
                <a:gd name="T8" fmla="*/ 0 w 154"/>
                <a:gd name="T9" fmla="*/ 0 h 201"/>
                <a:gd name="T10" fmla="*/ 16 w 154"/>
                <a:gd name="T11" fmla="*/ 0 h 201"/>
                <a:gd name="T12" fmla="*/ 16 w 154"/>
                <a:gd name="T13" fmla="*/ 141 h 201"/>
                <a:gd name="T14" fmla="*/ 8 w 154"/>
                <a:gd name="T15" fmla="*/ 133 h 201"/>
                <a:gd name="T16" fmla="*/ 154 w 154"/>
                <a:gd name="T17" fmla="*/ 133 h 201"/>
                <a:gd name="T18" fmla="*/ 154 w 154"/>
                <a:gd name="T19" fmla="*/ 201 h 201"/>
                <a:gd name="T20" fmla="*/ 138 w 154"/>
                <a:gd name="T21" fmla="*/ 201 h 2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4" h="201">
                  <a:moveTo>
                    <a:pt x="138" y="201"/>
                  </a:moveTo>
                  <a:lnTo>
                    <a:pt x="138" y="141"/>
                  </a:lnTo>
                  <a:lnTo>
                    <a:pt x="146" y="149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41"/>
                  </a:lnTo>
                  <a:lnTo>
                    <a:pt x="8" y="133"/>
                  </a:lnTo>
                  <a:lnTo>
                    <a:pt x="154" y="133"/>
                  </a:lnTo>
                  <a:lnTo>
                    <a:pt x="154" y="201"/>
                  </a:lnTo>
                  <a:lnTo>
                    <a:pt x="138" y="201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" name="Freeform 16"/>
            <p:cNvSpPr>
              <a:spLocks/>
            </p:cNvSpPr>
            <p:nvPr/>
          </p:nvSpPr>
          <p:spPr bwMode="auto">
            <a:xfrm>
              <a:off x="1771" y="1244"/>
              <a:ext cx="1338" cy="201"/>
            </a:xfrm>
            <a:custGeom>
              <a:avLst/>
              <a:gdLst>
                <a:gd name="T0" fmla="*/ 0 w 1338"/>
                <a:gd name="T1" fmla="*/ 201 h 201"/>
                <a:gd name="T2" fmla="*/ 0 w 1338"/>
                <a:gd name="T3" fmla="*/ 133 h 201"/>
                <a:gd name="T4" fmla="*/ 1330 w 1338"/>
                <a:gd name="T5" fmla="*/ 133 h 201"/>
                <a:gd name="T6" fmla="*/ 1322 w 1338"/>
                <a:gd name="T7" fmla="*/ 141 h 201"/>
                <a:gd name="T8" fmla="*/ 1322 w 1338"/>
                <a:gd name="T9" fmla="*/ 0 h 201"/>
                <a:gd name="T10" fmla="*/ 1338 w 1338"/>
                <a:gd name="T11" fmla="*/ 0 h 201"/>
                <a:gd name="T12" fmla="*/ 1338 w 1338"/>
                <a:gd name="T13" fmla="*/ 149 h 201"/>
                <a:gd name="T14" fmla="*/ 8 w 1338"/>
                <a:gd name="T15" fmla="*/ 149 h 201"/>
                <a:gd name="T16" fmla="*/ 16 w 1338"/>
                <a:gd name="T17" fmla="*/ 141 h 201"/>
                <a:gd name="T18" fmla="*/ 16 w 1338"/>
                <a:gd name="T19" fmla="*/ 201 h 201"/>
                <a:gd name="T20" fmla="*/ 0 w 1338"/>
                <a:gd name="T21" fmla="*/ 201 h 2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38" h="201">
                  <a:moveTo>
                    <a:pt x="0" y="201"/>
                  </a:moveTo>
                  <a:lnTo>
                    <a:pt x="0" y="133"/>
                  </a:lnTo>
                  <a:lnTo>
                    <a:pt x="1330" y="133"/>
                  </a:lnTo>
                  <a:lnTo>
                    <a:pt x="1322" y="141"/>
                  </a:lnTo>
                  <a:lnTo>
                    <a:pt x="1322" y="0"/>
                  </a:lnTo>
                  <a:lnTo>
                    <a:pt x="1338" y="0"/>
                  </a:lnTo>
                  <a:lnTo>
                    <a:pt x="1338" y="149"/>
                  </a:lnTo>
                  <a:lnTo>
                    <a:pt x="8" y="149"/>
                  </a:lnTo>
                  <a:lnTo>
                    <a:pt x="16" y="141"/>
                  </a:lnTo>
                  <a:lnTo>
                    <a:pt x="16" y="201"/>
                  </a:lnTo>
                  <a:lnTo>
                    <a:pt x="0" y="201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3" name="Freeform 17"/>
            <p:cNvSpPr>
              <a:spLocks/>
            </p:cNvSpPr>
            <p:nvPr/>
          </p:nvSpPr>
          <p:spPr bwMode="auto">
            <a:xfrm>
              <a:off x="1280" y="1445"/>
              <a:ext cx="998" cy="330"/>
            </a:xfrm>
            <a:custGeom>
              <a:avLst/>
              <a:gdLst>
                <a:gd name="T0" fmla="*/ 0 w 16624"/>
                <a:gd name="T1" fmla="*/ 0 h 5504"/>
                <a:gd name="T2" fmla="*/ 0 w 16624"/>
                <a:gd name="T3" fmla="*/ 0 h 5504"/>
                <a:gd name="T4" fmla="*/ 0 w 16624"/>
                <a:gd name="T5" fmla="*/ 0 h 5504"/>
                <a:gd name="T6" fmla="*/ 0 w 16624"/>
                <a:gd name="T7" fmla="*/ 0 h 5504"/>
                <a:gd name="T8" fmla="*/ 0 w 16624"/>
                <a:gd name="T9" fmla="*/ 0 h 5504"/>
                <a:gd name="T10" fmla="*/ 0 w 16624"/>
                <a:gd name="T11" fmla="*/ 0 h 5504"/>
                <a:gd name="T12" fmla="*/ 0 w 16624"/>
                <a:gd name="T13" fmla="*/ 0 h 5504"/>
                <a:gd name="T14" fmla="*/ 0 w 16624"/>
                <a:gd name="T15" fmla="*/ 0 h 5504"/>
                <a:gd name="T16" fmla="*/ 0 w 16624"/>
                <a:gd name="T17" fmla="*/ 0 h 55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624" h="5504">
                  <a:moveTo>
                    <a:pt x="918" y="0"/>
                  </a:moveTo>
                  <a:cubicBezTo>
                    <a:pt x="415" y="0"/>
                    <a:pt x="0" y="417"/>
                    <a:pt x="0" y="922"/>
                  </a:cubicBezTo>
                  <a:lnTo>
                    <a:pt x="0" y="4589"/>
                  </a:lnTo>
                  <a:cubicBezTo>
                    <a:pt x="0" y="5094"/>
                    <a:pt x="415" y="5504"/>
                    <a:pt x="918" y="5504"/>
                  </a:cubicBezTo>
                  <a:lnTo>
                    <a:pt x="15713" y="5504"/>
                  </a:lnTo>
                  <a:cubicBezTo>
                    <a:pt x="16216" y="5504"/>
                    <a:pt x="16624" y="5094"/>
                    <a:pt x="16624" y="4589"/>
                  </a:cubicBezTo>
                  <a:lnTo>
                    <a:pt x="16624" y="922"/>
                  </a:lnTo>
                  <a:cubicBezTo>
                    <a:pt x="16624" y="417"/>
                    <a:pt x="16216" y="0"/>
                    <a:pt x="15713" y="0"/>
                  </a:cubicBezTo>
                  <a:lnTo>
                    <a:pt x="918" y="0"/>
                  </a:lnTo>
                  <a:close/>
                </a:path>
              </a:pathLst>
            </a:custGeom>
            <a:solidFill>
              <a:srgbClr val="0070C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4" name="Freeform 18"/>
            <p:cNvSpPr>
              <a:spLocks noEditPoints="1"/>
            </p:cNvSpPr>
            <p:nvPr/>
          </p:nvSpPr>
          <p:spPr bwMode="auto">
            <a:xfrm>
              <a:off x="1280" y="1444"/>
              <a:ext cx="998" cy="331"/>
            </a:xfrm>
            <a:custGeom>
              <a:avLst/>
              <a:gdLst>
                <a:gd name="T0" fmla="*/ 44 w 998"/>
                <a:gd name="T1" fmla="*/ 2 h 331"/>
                <a:gd name="T2" fmla="*/ 29 w 998"/>
                <a:gd name="T3" fmla="*/ 8 h 331"/>
                <a:gd name="T4" fmla="*/ 17 w 998"/>
                <a:gd name="T5" fmla="*/ 17 h 331"/>
                <a:gd name="T6" fmla="*/ 7 w 998"/>
                <a:gd name="T7" fmla="*/ 30 h 331"/>
                <a:gd name="T8" fmla="*/ 2 w 998"/>
                <a:gd name="T9" fmla="*/ 45 h 331"/>
                <a:gd name="T10" fmla="*/ 1 w 998"/>
                <a:gd name="T11" fmla="*/ 276 h 331"/>
                <a:gd name="T12" fmla="*/ 3 w 998"/>
                <a:gd name="T13" fmla="*/ 292 h 331"/>
                <a:gd name="T14" fmla="*/ 10 w 998"/>
                <a:gd name="T15" fmla="*/ 307 h 331"/>
                <a:gd name="T16" fmla="*/ 21 w 998"/>
                <a:gd name="T17" fmla="*/ 318 h 331"/>
                <a:gd name="T18" fmla="*/ 34 w 998"/>
                <a:gd name="T19" fmla="*/ 326 h 331"/>
                <a:gd name="T20" fmla="*/ 50 w 998"/>
                <a:gd name="T21" fmla="*/ 330 h 331"/>
                <a:gd name="T22" fmla="*/ 948 w 998"/>
                <a:gd name="T23" fmla="*/ 330 h 331"/>
                <a:gd name="T24" fmla="*/ 964 w 998"/>
                <a:gd name="T25" fmla="*/ 326 h 331"/>
                <a:gd name="T26" fmla="*/ 977 w 998"/>
                <a:gd name="T27" fmla="*/ 318 h 331"/>
                <a:gd name="T28" fmla="*/ 988 w 998"/>
                <a:gd name="T29" fmla="*/ 307 h 331"/>
                <a:gd name="T30" fmla="*/ 995 w 998"/>
                <a:gd name="T31" fmla="*/ 292 h 331"/>
                <a:gd name="T32" fmla="*/ 997 w 998"/>
                <a:gd name="T33" fmla="*/ 276 h 331"/>
                <a:gd name="T34" fmla="*/ 996 w 998"/>
                <a:gd name="T35" fmla="*/ 45 h 331"/>
                <a:gd name="T36" fmla="*/ 991 w 998"/>
                <a:gd name="T37" fmla="*/ 30 h 331"/>
                <a:gd name="T38" fmla="*/ 981 w 998"/>
                <a:gd name="T39" fmla="*/ 17 h 331"/>
                <a:gd name="T40" fmla="*/ 969 w 998"/>
                <a:gd name="T41" fmla="*/ 8 h 331"/>
                <a:gd name="T42" fmla="*/ 954 w 998"/>
                <a:gd name="T43" fmla="*/ 2 h 331"/>
                <a:gd name="T44" fmla="*/ 55 w 998"/>
                <a:gd name="T45" fmla="*/ 1 h 331"/>
                <a:gd name="T46" fmla="*/ 954 w 998"/>
                <a:gd name="T47" fmla="*/ 2 h 331"/>
                <a:gd name="T48" fmla="*/ 969 w 998"/>
                <a:gd name="T49" fmla="*/ 7 h 331"/>
                <a:gd name="T50" fmla="*/ 982 w 998"/>
                <a:gd name="T51" fmla="*/ 17 h 331"/>
                <a:gd name="T52" fmla="*/ 991 w 998"/>
                <a:gd name="T53" fmla="*/ 30 h 331"/>
                <a:gd name="T54" fmla="*/ 997 w 998"/>
                <a:gd name="T55" fmla="*/ 45 h 331"/>
                <a:gd name="T56" fmla="*/ 998 w 998"/>
                <a:gd name="T57" fmla="*/ 276 h 331"/>
                <a:gd name="T58" fmla="*/ 996 w 998"/>
                <a:gd name="T59" fmla="*/ 293 h 331"/>
                <a:gd name="T60" fmla="*/ 989 w 998"/>
                <a:gd name="T61" fmla="*/ 307 h 331"/>
                <a:gd name="T62" fmla="*/ 978 w 998"/>
                <a:gd name="T63" fmla="*/ 319 h 331"/>
                <a:gd name="T64" fmla="*/ 964 w 998"/>
                <a:gd name="T65" fmla="*/ 327 h 331"/>
                <a:gd name="T66" fmla="*/ 949 w 998"/>
                <a:gd name="T67" fmla="*/ 331 h 331"/>
                <a:gd name="T68" fmla="*/ 49 w 998"/>
                <a:gd name="T69" fmla="*/ 331 h 331"/>
                <a:gd name="T70" fmla="*/ 34 w 998"/>
                <a:gd name="T71" fmla="*/ 327 h 331"/>
                <a:gd name="T72" fmla="*/ 20 w 998"/>
                <a:gd name="T73" fmla="*/ 319 h 331"/>
                <a:gd name="T74" fmla="*/ 9 w 998"/>
                <a:gd name="T75" fmla="*/ 307 h 331"/>
                <a:gd name="T76" fmla="*/ 2 w 998"/>
                <a:gd name="T77" fmla="*/ 293 h 331"/>
                <a:gd name="T78" fmla="*/ 0 w 998"/>
                <a:gd name="T79" fmla="*/ 276 h 331"/>
                <a:gd name="T80" fmla="*/ 1 w 998"/>
                <a:gd name="T81" fmla="*/ 45 h 331"/>
                <a:gd name="T82" fmla="*/ 6 w 998"/>
                <a:gd name="T83" fmla="*/ 30 h 331"/>
                <a:gd name="T84" fmla="*/ 16 w 998"/>
                <a:gd name="T85" fmla="*/ 17 h 331"/>
                <a:gd name="T86" fmla="*/ 29 w 998"/>
                <a:gd name="T87" fmla="*/ 7 h 331"/>
                <a:gd name="T88" fmla="*/ 44 w 998"/>
                <a:gd name="T89" fmla="*/ 2 h 331"/>
                <a:gd name="T90" fmla="*/ 943 w 998"/>
                <a:gd name="T91" fmla="*/ 0 h 33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998" h="331">
                  <a:moveTo>
                    <a:pt x="55" y="1"/>
                  </a:moveTo>
                  <a:lnTo>
                    <a:pt x="50" y="2"/>
                  </a:lnTo>
                  <a:lnTo>
                    <a:pt x="44" y="2"/>
                  </a:lnTo>
                  <a:lnTo>
                    <a:pt x="39" y="4"/>
                  </a:lnTo>
                  <a:lnTo>
                    <a:pt x="34" y="6"/>
                  </a:lnTo>
                  <a:lnTo>
                    <a:pt x="29" y="8"/>
                  </a:lnTo>
                  <a:lnTo>
                    <a:pt x="25" y="11"/>
                  </a:lnTo>
                  <a:lnTo>
                    <a:pt x="21" y="14"/>
                  </a:lnTo>
                  <a:lnTo>
                    <a:pt x="17" y="17"/>
                  </a:lnTo>
                  <a:lnTo>
                    <a:pt x="13" y="21"/>
                  </a:lnTo>
                  <a:lnTo>
                    <a:pt x="10" y="26"/>
                  </a:lnTo>
                  <a:lnTo>
                    <a:pt x="7" y="30"/>
                  </a:lnTo>
                  <a:lnTo>
                    <a:pt x="5" y="35"/>
                  </a:lnTo>
                  <a:lnTo>
                    <a:pt x="3" y="40"/>
                  </a:lnTo>
                  <a:lnTo>
                    <a:pt x="2" y="45"/>
                  </a:lnTo>
                  <a:lnTo>
                    <a:pt x="1" y="51"/>
                  </a:lnTo>
                  <a:lnTo>
                    <a:pt x="1" y="56"/>
                  </a:lnTo>
                  <a:lnTo>
                    <a:pt x="1" y="276"/>
                  </a:lnTo>
                  <a:lnTo>
                    <a:pt x="1" y="282"/>
                  </a:lnTo>
                  <a:lnTo>
                    <a:pt x="2" y="287"/>
                  </a:lnTo>
                  <a:lnTo>
                    <a:pt x="3" y="292"/>
                  </a:lnTo>
                  <a:lnTo>
                    <a:pt x="5" y="297"/>
                  </a:lnTo>
                  <a:lnTo>
                    <a:pt x="7" y="302"/>
                  </a:lnTo>
                  <a:lnTo>
                    <a:pt x="10" y="307"/>
                  </a:lnTo>
                  <a:lnTo>
                    <a:pt x="13" y="311"/>
                  </a:lnTo>
                  <a:lnTo>
                    <a:pt x="17" y="315"/>
                  </a:lnTo>
                  <a:lnTo>
                    <a:pt x="21" y="318"/>
                  </a:lnTo>
                  <a:lnTo>
                    <a:pt x="25" y="321"/>
                  </a:lnTo>
                  <a:lnTo>
                    <a:pt x="29" y="324"/>
                  </a:lnTo>
                  <a:lnTo>
                    <a:pt x="34" y="326"/>
                  </a:lnTo>
                  <a:lnTo>
                    <a:pt x="39" y="328"/>
                  </a:lnTo>
                  <a:lnTo>
                    <a:pt x="44" y="329"/>
                  </a:lnTo>
                  <a:lnTo>
                    <a:pt x="50" y="330"/>
                  </a:lnTo>
                  <a:lnTo>
                    <a:pt x="55" y="331"/>
                  </a:lnTo>
                  <a:lnTo>
                    <a:pt x="943" y="331"/>
                  </a:lnTo>
                  <a:lnTo>
                    <a:pt x="948" y="330"/>
                  </a:lnTo>
                  <a:lnTo>
                    <a:pt x="954" y="329"/>
                  </a:lnTo>
                  <a:lnTo>
                    <a:pt x="959" y="328"/>
                  </a:lnTo>
                  <a:lnTo>
                    <a:pt x="964" y="326"/>
                  </a:lnTo>
                  <a:lnTo>
                    <a:pt x="969" y="324"/>
                  </a:lnTo>
                  <a:lnTo>
                    <a:pt x="973" y="321"/>
                  </a:lnTo>
                  <a:lnTo>
                    <a:pt x="977" y="318"/>
                  </a:lnTo>
                  <a:lnTo>
                    <a:pt x="981" y="315"/>
                  </a:lnTo>
                  <a:lnTo>
                    <a:pt x="985" y="311"/>
                  </a:lnTo>
                  <a:lnTo>
                    <a:pt x="988" y="307"/>
                  </a:lnTo>
                  <a:lnTo>
                    <a:pt x="991" y="302"/>
                  </a:lnTo>
                  <a:lnTo>
                    <a:pt x="993" y="297"/>
                  </a:lnTo>
                  <a:lnTo>
                    <a:pt x="995" y="292"/>
                  </a:lnTo>
                  <a:lnTo>
                    <a:pt x="996" y="287"/>
                  </a:lnTo>
                  <a:lnTo>
                    <a:pt x="997" y="282"/>
                  </a:lnTo>
                  <a:lnTo>
                    <a:pt x="997" y="276"/>
                  </a:lnTo>
                  <a:lnTo>
                    <a:pt x="997" y="56"/>
                  </a:lnTo>
                  <a:lnTo>
                    <a:pt x="997" y="51"/>
                  </a:lnTo>
                  <a:lnTo>
                    <a:pt x="996" y="45"/>
                  </a:lnTo>
                  <a:lnTo>
                    <a:pt x="995" y="40"/>
                  </a:lnTo>
                  <a:lnTo>
                    <a:pt x="993" y="35"/>
                  </a:lnTo>
                  <a:lnTo>
                    <a:pt x="991" y="30"/>
                  </a:lnTo>
                  <a:lnTo>
                    <a:pt x="988" y="26"/>
                  </a:lnTo>
                  <a:lnTo>
                    <a:pt x="985" y="21"/>
                  </a:lnTo>
                  <a:lnTo>
                    <a:pt x="981" y="17"/>
                  </a:lnTo>
                  <a:lnTo>
                    <a:pt x="977" y="14"/>
                  </a:lnTo>
                  <a:lnTo>
                    <a:pt x="973" y="11"/>
                  </a:lnTo>
                  <a:lnTo>
                    <a:pt x="969" y="8"/>
                  </a:lnTo>
                  <a:lnTo>
                    <a:pt x="964" y="6"/>
                  </a:lnTo>
                  <a:lnTo>
                    <a:pt x="959" y="4"/>
                  </a:lnTo>
                  <a:lnTo>
                    <a:pt x="954" y="2"/>
                  </a:lnTo>
                  <a:lnTo>
                    <a:pt x="948" y="2"/>
                  </a:lnTo>
                  <a:lnTo>
                    <a:pt x="943" y="1"/>
                  </a:lnTo>
                  <a:lnTo>
                    <a:pt x="55" y="1"/>
                  </a:lnTo>
                  <a:close/>
                  <a:moveTo>
                    <a:pt x="943" y="0"/>
                  </a:moveTo>
                  <a:lnTo>
                    <a:pt x="949" y="1"/>
                  </a:lnTo>
                  <a:lnTo>
                    <a:pt x="954" y="2"/>
                  </a:lnTo>
                  <a:lnTo>
                    <a:pt x="959" y="3"/>
                  </a:lnTo>
                  <a:lnTo>
                    <a:pt x="964" y="5"/>
                  </a:lnTo>
                  <a:lnTo>
                    <a:pt x="969" y="7"/>
                  </a:lnTo>
                  <a:lnTo>
                    <a:pt x="974" y="10"/>
                  </a:lnTo>
                  <a:lnTo>
                    <a:pt x="978" y="13"/>
                  </a:lnTo>
                  <a:lnTo>
                    <a:pt x="982" y="17"/>
                  </a:lnTo>
                  <a:lnTo>
                    <a:pt x="986" y="21"/>
                  </a:lnTo>
                  <a:lnTo>
                    <a:pt x="989" y="25"/>
                  </a:lnTo>
                  <a:lnTo>
                    <a:pt x="991" y="30"/>
                  </a:lnTo>
                  <a:lnTo>
                    <a:pt x="994" y="35"/>
                  </a:lnTo>
                  <a:lnTo>
                    <a:pt x="996" y="40"/>
                  </a:lnTo>
                  <a:lnTo>
                    <a:pt x="997" y="45"/>
                  </a:lnTo>
                  <a:lnTo>
                    <a:pt x="998" y="50"/>
                  </a:lnTo>
                  <a:lnTo>
                    <a:pt x="998" y="56"/>
                  </a:lnTo>
                  <a:lnTo>
                    <a:pt x="998" y="276"/>
                  </a:lnTo>
                  <a:lnTo>
                    <a:pt x="998" y="282"/>
                  </a:lnTo>
                  <a:lnTo>
                    <a:pt x="997" y="287"/>
                  </a:lnTo>
                  <a:lnTo>
                    <a:pt x="996" y="293"/>
                  </a:lnTo>
                  <a:lnTo>
                    <a:pt x="994" y="298"/>
                  </a:lnTo>
                  <a:lnTo>
                    <a:pt x="991" y="303"/>
                  </a:lnTo>
                  <a:lnTo>
                    <a:pt x="989" y="307"/>
                  </a:lnTo>
                  <a:lnTo>
                    <a:pt x="985" y="311"/>
                  </a:lnTo>
                  <a:lnTo>
                    <a:pt x="982" y="315"/>
                  </a:lnTo>
                  <a:lnTo>
                    <a:pt x="978" y="319"/>
                  </a:lnTo>
                  <a:lnTo>
                    <a:pt x="974" y="322"/>
                  </a:lnTo>
                  <a:lnTo>
                    <a:pt x="969" y="325"/>
                  </a:lnTo>
                  <a:lnTo>
                    <a:pt x="964" y="327"/>
                  </a:lnTo>
                  <a:lnTo>
                    <a:pt x="959" y="329"/>
                  </a:lnTo>
                  <a:lnTo>
                    <a:pt x="954" y="330"/>
                  </a:lnTo>
                  <a:lnTo>
                    <a:pt x="949" y="331"/>
                  </a:lnTo>
                  <a:lnTo>
                    <a:pt x="943" y="331"/>
                  </a:lnTo>
                  <a:lnTo>
                    <a:pt x="55" y="331"/>
                  </a:lnTo>
                  <a:lnTo>
                    <a:pt x="49" y="331"/>
                  </a:lnTo>
                  <a:lnTo>
                    <a:pt x="44" y="330"/>
                  </a:lnTo>
                  <a:lnTo>
                    <a:pt x="39" y="329"/>
                  </a:lnTo>
                  <a:lnTo>
                    <a:pt x="34" y="327"/>
                  </a:lnTo>
                  <a:lnTo>
                    <a:pt x="29" y="325"/>
                  </a:lnTo>
                  <a:lnTo>
                    <a:pt x="24" y="322"/>
                  </a:lnTo>
                  <a:lnTo>
                    <a:pt x="20" y="319"/>
                  </a:lnTo>
                  <a:lnTo>
                    <a:pt x="16" y="315"/>
                  </a:lnTo>
                  <a:lnTo>
                    <a:pt x="12" y="311"/>
                  </a:lnTo>
                  <a:lnTo>
                    <a:pt x="9" y="307"/>
                  </a:lnTo>
                  <a:lnTo>
                    <a:pt x="6" y="303"/>
                  </a:lnTo>
                  <a:lnTo>
                    <a:pt x="4" y="298"/>
                  </a:lnTo>
                  <a:lnTo>
                    <a:pt x="2" y="293"/>
                  </a:lnTo>
                  <a:lnTo>
                    <a:pt x="1" y="287"/>
                  </a:lnTo>
                  <a:lnTo>
                    <a:pt x="0" y="282"/>
                  </a:lnTo>
                  <a:lnTo>
                    <a:pt x="0" y="276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1" y="45"/>
                  </a:lnTo>
                  <a:lnTo>
                    <a:pt x="2" y="40"/>
                  </a:lnTo>
                  <a:lnTo>
                    <a:pt x="4" y="35"/>
                  </a:lnTo>
                  <a:lnTo>
                    <a:pt x="6" y="30"/>
                  </a:lnTo>
                  <a:lnTo>
                    <a:pt x="9" y="25"/>
                  </a:lnTo>
                  <a:lnTo>
                    <a:pt x="12" y="21"/>
                  </a:lnTo>
                  <a:lnTo>
                    <a:pt x="16" y="17"/>
                  </a:lnTo>
                  <a:lnTo>
                    <a:pt x="20" y="13"/>
                  </a:lnTo>
                  <a:lnTo>
                    <a:pt x="24" y="10"/>
                  </a:lnTo>
                  <a:lnTo>
                    <a:pt x="29" y="7"/>
                  </a:lnTo>
                  <a:lnTo>
                    <a:pt x="34" y="5"/>
                  </a:lnTo>
                  <a:lnTo>
                    <a:pt x="39" y="3"/>
                  </a:lnTo>
                  <a:lnTo>
                    <a:pt x="44" y="2"/>
                  </a:lnTo>
                  <a:lnTo>
                    <a:pt x="50" y="1"/>
                  </a:lnTo>
                  <a:lnTo>
                    <a:pt x="55" y="0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5" name="Freeform 19"/>
            <p:cNvSpPr>
              <a:spLocks noEditPoints="1"/>
            </p:cNvSpPr>
            <p:nvPr/>
          </p:nvSpPr>
          <p:spPr bwMode="auto">
            <a:xfrm>
              <a:off x="1278" y="1442"/>
              <a:ext cx="1002" cy="335"/>
            </a:xfrm>
            <a:custGeom>
              <a:avLst/>
              <a:gdLst>
                <a:gd name="T0" fmla="*/ 47 w 1002"/>
                <a:gd name="T1" fmla="*/ 6 h 335"/>
                <a:gd name="T2" fmla="*/ 32 w 1002"/>
                <a:gd name="T3" fmla="*/ 12 h 335"/>
                <a:gd name="T4" fmla="*/ 20 w 1002"/>
                <a:gd name="T5" fmla="*/ 21 h 335"/>
                <a:gd name="T6" fmla="*/ 11 w 1002"/>
                <a:gd name="T7" fmla="*/ 33 h 335"/>
                <a:gd name="T8" fmla="*/ 6 w 1002"/>
                <a:gd name="T9" fmla="*/ 48 h 335"/>
                <a:gd name="T10" fmla="*/ 4 w 1002"/>
                <a:gd name="T11" fmla="*/ 278 h 335"/>
                <a:gd name="T12" fmla="*/ 7 w 1002"/>
                <a:gd name="T13" fmla="*/ 294 h 335"/>
                <a:gd name="T14" fmla="*/ 14 w 1002"/>
                <a:gd name="T15" fmla="*/ 308 h 335"/>
                <a:gd name="T16" fmla="*/ 24 w 1002"/>
                <a:gd name="T17" fmla="*/ 319 h 335"/>
                <a:gd name="T18" fmla="*/ 37 w 1002"/>
                <a:gd name="T19" fmla="*/ 327 h 335"/>
                <a:gd name="T20" fmla="*/ 52 w 1002"/>
                <a:gd name="T21" fmla="*/ 330 h 335"/>
                <a:gd name="T22" fmla="*/ 950 w 1002"/>
                <a:gd name="T23" fmla="*/ 330 h 335"/>
                <a:gd name="T24" fmla="*/ 965 w 1002"/>
                <a:gd name="T25" fmla="*/ 326 h 335"/>
                <a:gd name="T26" fmla="*/ 978 w 1002"/>
                <a:gd name="T27" fmla="*/ 319 h 335"/>
                <a:gd name="T28" fmla="*/ 988 w 1002"/>
                <a:gd name="T29" fmla="*/ 307 h 335"/>
                <a:gd name="T30" fmla="*/ 995 w 1002"/>
                <a:gd name="T31" fmla="*/ 294 h 335"/>
                <a:gd name="T32" fmla="*/ 997 w 1002"/>
                <a:gd name="T33" fmla="*/ 278 h 335"/>
                <a:gd name="T34" fmla="*/ 996 w 1002"/>
                <a:gd name="T35" fmla="*/ 47 h 335"/>
                <a:gd name="T36" fmla="*/ 991 w 1002"/>
                <a:gd name="T37" fmla="*/ 33 h 335"/>
                <a:gd name="T38" fmla="*/ 982 w 1002"/>
                <a:gd name="T39" fmla="*/ 21 h 335"/>
                <a:gd name="T40" fmla="*/ 970 w 1002"/>
                <a:gd name="T41" fmla="*/ 12 h 335"/>
                <a:gd name="T42" fmla="*/ 955 w 1002"/>
                <a:gd name="T43" fmla="*/ 6 h 335"/>
                <a:gd name="T44" fmla="*/ 57 w 1002"/>
                <a:gd name="T45" fmla="*/ 5 h 335"/>
                <a:gd name="T46" fmla="*/ 957 w 1002"/>
                <a:gd name="T47" fmla="*/ 2 h 335"/>
                <a:gd name="T48" fmla="*/ 972 w 1002"/>
                <a:gd name="T49" fmla="*/ 8 h 335"/>
                <a:gd name="T50" fmla="*/ 985 w 1002"/>
                <a:gd name="T51" fmla="*/ 18 h 335"/>
                <a:gd name="T52" fmla="*/ 995 w 1002"/>
                <a:gd name="T53" fmla="*/ 31 h 335"/>
                <a:gd name="T54" fmla="*/ 1001 w 1002"/>
                <a:gd name="T55" fmla="*/ 47 h 335"/>
                <a:gd name="T56" fmla="*/ 1002 w 1002"/>
                <a:gd name="T57" fmla="*/ 278 h 335"/>
                <a:gd name="T58" fmla="*/ 999 w 1002"/>
                <a:gd name="T59" fmla="*/ 295 h 335"/>
                <a:gd name="T60" fmla="*/ 992 w 1002"/>
                <a:gd name="T61" fmla="*/ 310 h 335"/>
                <a:gd name="T62" fmla="*/ 981 w 1002"/>
                <a:gd name="T63" fmla="*/ 322 h 335"/>
                <a:gd name="T64" fmla="*/ 967 w 1002"/>
                <a:gd name="T65" fmla="*/ 331 h 335"/>
                <a:gd name="T66" fmla="*/ 951 w 1002"/>
                <a:gd name="T67" fmla="*/ 335 h 335"/>
                <a:gd name="T68" fmla="*/ 51 w 1002"/>
                <a:gd name="T69" fmla="*/ 335 h 335"/>
                <a:gd name="T70" fmla="*/ 35 w 1002"/>
                <a:gd name="T71" fmla="*/ 331 h 335"/>
                <a:gd name="T72" fmla="*/ 21 w 1002"/>
                <a:gd name="T73" fmla="*/ 322 h 335"/>
                <a:gd name="T74" fmla="*/ 9 w 1002"/>
                <a:gd name="T75" fmla="*/ 310 h 335"/>
                <a:gd name="T76" fmla="*/ 2 w 1002"/>
                <a:gd name="T77" fmla="*/ 295 h 335"/>
                <a:gd name="T78" fmla="*/ 0 w 1002"/>
                <a:gd name="T79" fmla="*/ 278 h 335"/>
                <a:gd name="T80" fmla="*/ 1 w 1002"/>
                <a:gd name="T81" fmla="*/ 46 h 335"/>
                <a:gd name="T82" fmla="*/ 7 w 1002"/>
                <a:gd name="T83" fmla="*/ 31 h 335"/>
                <a:gd name="T84" fmla="*/ 17 w 1002"/>
                <a:gd name="T85" fmla="*/ 17 h 335"/>
                <a:gd name="T86" fmla="*/ 30 w 1002"/>
                <a:gd name="T87" fmla="*/ 7 h 335"/>
                <a:gd name="T88" fmla="*/ 46 w 1002"/>
                <a:gd name="T89" fmla="*/ 2 h 335"/>
                <a:gd name="T90" fmla="*/ 945 w 1002"/>
                <a:gd name="T91" fmla="*/ 0 h 33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002" h="335">
                  <a:moveTo>
                    <a:pt x="57" y="5"/>
                  </a:moveTo>
                  <a:lnTo>
                    <a:pt x="52" y="5"/>
                  </a:lnTo>
                  <a:lnTo>
                    <a:pt x="47" y="6"/>
                  </a:lnTo>
                  <a:lnTo>
                    <a:pt x="42" y="8"/>
                  </a:lnTo>
                  <a:lnTo>
                    <a:pt x="37" y="9"/>
                  </a:lnTo>
                  <a:lnTo>
                    <a:pt x="32" y="12"/>
                  </a:lnTo>
                  <a:lnTo>
                    <a:pt x="28" y="14"/>
                  </a:lnTo>
                  <a:lnTo>
                    <a:pt x="24" y="17"/>
                  </a:lnTo>
                  <a:lnTo>
                    <a:pt x="20" y="21"/>
                  </a:lnTo>
                  <a:lnTo>
                    <a:pt x="17" y="25"/>
                  </a:lnTo>
                  <a:lnTo>
                    <a:pt x="14" y="29"/>
                  </a:lnTo>
                  <a:lnTo>
                    <a:pt x="11" y="33"/>
                  </a:lnTo>
                  <a:lnTo>
                    <a:pt x="9" y="38"/>
                  </a:lnTo>
                  <a:lnTo>
                    <a:pt x="7" y="43"/>
                  </a:lnTo>
                  <a:lnTo>
                    <a:pt x="6" y="48"/>
                  </a:lnTo>
                  <a:lnTo>
                    <a:pt x="5" y="53"/>
                  </a:lnTo>
                  <a:lnTo>
                    <a:pt x="4" y="58"/>
                  </a:lnTo>
                  <a:lnTo>
                    <a:pt x="4" y="278"/>
                  </a:lnTo>
                  <a:lnTo>
                    <a:pt x="5" y="284"/>
                  </a:lnTo>
                  <a:lnTo>
                    <a:pt x="6" y="289"/>
                  </a:lnTo>
                  <a:lnTo>
                    <a:pt x="7" y="294"/>
                  </a:lnTo>
                  <a:lnTo>
                    <a:pt x="9" y="299"/>
                  </a:lnTo>
                  <a:lnTo>
                    <a:pt x="11" y="303"/>
                  </a:lnTo>
                  <a:lnTo>
                    <a:pt x="14" y="308"/>
                  </a:lnTo>
                  <a:lnTo>
                    <a:pt x="17" y="312"/>
                  </a:lnTo>
                  <a:lnTo>
                    <a:pt x="20" y="315"/>
                  </a:lnTo>
                  <a:lnTo>
                    <a:pt x="24" y="319"/>
                  </a:lnTo>
                  <a:lnTo>
                    <a:pt x="28" y="322"/>
                  </a:lnTo>
                  <a:lnTo>
                    <a:pt x="32" y="324"/>
                  </a:lnTo>
                  <a:lnTo>
                    <a:pt x="37" y="327"/>
                  </a:lnTo>
                  <a:lnTo>
                    <a:pt x="42" y="328"/>
                  </a:lnTo>
                  <a:lnTo>
                    <a:pt x="47" y="330"/>
                  </a:lnTo>
                  <a:lnTo>
                    <a:pt x="52" y="330"/>
                  </a:lnTo>
                  <a:lnTo>
                    <a:pt x="57" y="331"/>
                  </a:lnTo>
                  <a:lnTo>
                    <a:pt x="945" y="331"/>
                  </a:lnTo>
                  <a:lnTo>
                    <a:pt x="950" y="330"/>
                  </a:lnTo>
                  <a:lnTo>
                    <a:pt x="956" y="330"/>
                  </a:lnTo>
                  <a:lnTo>
                    <a:pt x="961" y="328"/>
                  </a:lnTo>
                  <a:lnTo>
                    <a:pt x="965" y="326"/>
                  </a:lnTo>
                  <a:lnTo>
                    <a:pt x="970" y="324"/>
                  </a:lnTo>
                  <a:lnTo>
                    <a:pt x="974" y="322"/>
                  </a:lnTo>
                  <a:lnTo>
                    <a:pt x="978" y="319"/>
                  </a:lnTo>
                  <a:lnTo>
                    <a:pt x="982" y="315"/>
                  </a:lnTo>
                  <a:lnTo>
                    <a:pt x="985" y="311"/>
                  </a:lnTo>
                  <a:lnTo>
                    <a:pt x="988" y="307"/>
                  </a:lnTo>
                  <a:lnTo>
                    <a:pt x="991" y="303"/>
                  </a:lnTo>
                  <a:lnTo>
                    <a:pt x="993" y="298"/>
                  </a:lnTo>
                  <a:lnTo>
                    <a:pt x="995" y="294"/>
                  </a:lnTo>
                  <a:lnTo>
                    <a:pt x="996" y="289"/>
                  </a:lnTo>
                  <a:lnTo>
                    <a:pt x="997" y="283"/>
                  </a:lnTo>
                  <a:lnTo>
                    <a:pt x="997" y="278"/>
                  </a:lnTo>
                  <a:lnTo>
                    <a:pt x="997" y="58"/>
                  </a:lnTo>
                  <a:lnTo>
                    <a:pt x="997" y="53"/>
                  </a:lnTo>
                  <a:lnTo>
                    <a:pt x="996" y="47"/>
                  </a:lnTo>
                  <a:lnTo>
                    <a:pt x="995" y="42"/>
                  </a:lnTo>
                  <a:lnTo>
                    <a:pt x="993" y="38"/>
                  </a:lnTo>
                  <a:lnTo>
                    <a:pt x="991" y="33"/>
                  </a:lnTo>
                  <a:lnTo>
                    <a:pt x="988" y="29"/>
                  </a:lnTo>
                  <a:lnTo>
                    <a:pt x="985" y="24"/>
                  </a:lnTo>
                  <a:lnTo>
                    <a:pt x="982" y="21"/>
                  </a:lnTo>
                  <a:lnTo>
                    <a:pt x="978" y="17"/>
                  </a:lnTo>
                  <a:lnTo>
                    <a:pt x="974" y="14"/>
                  </a:lnTo>
                  <a:lnTo>
                    <a:pt x="970" y="12"/>
                  </a:lnTo>
                  <a:lnTo>
                    <a:pt x="965" y="9"/>
                  </a:lnTo>
                  <a:lnTo>
                    <a:pt x="960" y="8"/>
                  </a:lnTo>
                  <a:lnTo>
                    <a:pt x="955" y="6"/>
                  </a:lnTo>
                  <a:lnTo>
                    <a:pt x="950" y="5"/>
                  </a:lnTo>
                  <a:lnTo>
                    <a:pt x="945" y="5"/>
                  </a:lnTo>
                  <a:lnTo>
                    <a:pt x="57" y="5"/>
                  </a:lnTo>
                  <a:close/>
                  <a:moveTo>
                    <a:pt x="945" y="0"/>
                  </a:moveTo>
                  <a:lnTo>
                    <a:pt x="951" y="1"/>
                  </a:lnTo>
                  <a:lnTo>
                    <a:pt x="957" y="2"/>
                  </a:lnTo>
                  <a:lnTo>
                    <a:pt x="962" y="3"/>
                  </a:lnTo>
                  <a:lnTo>
                    <a:pt x="967" y="5"/>
                  </a:lnTo>
                  <a:lnTo>
                    <a:pt x="972" y="8"/>
                  </a:lnTo>
                  <a:lnTo>
                    <a:pt x="977" y="10"/>
                  </a:lnTo>
                  <a:lnTo>
                    <a:pt x="981" y="14"/>
                  </a:lnTo>
                  <a:lnTo>
                    <a:pt x="985" y="18"/>
                  </a:lnTo>
                  <a:lnTo>
                    <a:pt x="989" y="22"/>
                  </a:lnTo>
                  <a:lnTo>
                    <a:pt x="992" y="26"/>
                  </a:lnTo>
                  <a:lnTo>
                    <a:pt x="995" y="31"/>
                  </a:lnTo>
                  <a:lnTo>
                    <a:pt x="998" y="36"/>
                  </a:lnTo>
                  <a:lnTo>
                    <a:pt x="999" y="41"/>
                  </a:lnTo>
                  <a:lnTo>
                    <a:pt x="1001" y="47"/>
                  </a:lnTo>
                  <a:lnTo>
                    <a:pt x="1002" y="52"/>
                  </a:lnTo>
                  <a:lnTo>
                    <a:pt x="1002" y="58"/>
                  </a:lnTo>
                  <a:lnTo>
                    <a:pt x="1002" y="278"/>
                  </a:lnTo>
                  <a:lnTo>
                    <a:pt x="1002" y="284"/>
                  </a:lnTo>
                  <a:lnTo>
                    <a:pt x="1001" y="290"/>
                  </a:lnTo>
                  <a:lnTo>
                    <a:pt x="999" y="295"/>
                  </a:lnTo>
                  <a:lnTo>
                    <a:pt x="997" y="301"/>
                  </a:lnTo>
                  <a:lnTo>
                    <a:pt x="995" y="306"/>
                  </a:lnTo>
                  <a:lnTo>
                    <a:pt x="992" y="310"/>
                  </a:lnTo>
                  <a:lnTo>
                    <a:pt x="989" y="315"/>
                  </a:lnTo>
                  <a:lnTo>
                    <a:pt x="985" y="319"/>
                  </a:lnTo>
                  <a:lnTo>
                    <a:pt x="981" y="322"/>
                  </a:lnTo>
                  <a:lnTo>
                    <a:pt x="977" y="326"/>
                  </a:lnTo>
                  <a:lnTo>
                    <a:pt x="972" y="329"/>
                  </a:lnTo>
                  <a:lnTo>
                    <a:pt x="967" y="331"/>
                  </a:lnTo>
                  <a:lnTo>
                    <a:pt x="962" y="333"/>
                  </a:lnTo>
                  <a:lnTo>
                    <a:pt x="956" y="334"/>
                  </a:lnTo>
                  <a:lnTo>
                    <a:pt x="951" y="335"/>
                  </a:lnTo>
                  <a:lnTo>
                    <a:pt x="945" y="335"/>
                  </a:lnTo>
                  <a:lnTo>
                    <a:pt x="57" y="335"/>
                  </a:lnTo>
                  <a:lnTo>
                    <a:pt x="51" y="335"/>
                  </a:lnTo>
                  <a:lnTo>
                    <a:pt x="46" y="334"/>
                  </a:lnTo>
                  <a:lnTo>
                    <a:pt x="40" y="333"/>
                  </a:lnTo>
                  <a:lnTo>
                    <a:pt x="35" y="331"/>
                  </a:lnTo>
                  <a:lnTo>
                    <a:pt x="30" y="328"/>
                  </a:lnTo>
                  <a:lnTo>
                    <a:pt x="25" y="326"/>
                  </a:lnTo>
                  <a:lnTo>
                    <a:pt x="21" y="322"/>
                  </a:lnTo>
                  <a:lnTo>
                    <a:pt x="17" y="319"/>
                  </a:lnTo>
                  <a:lnTo>
                    <a:pt x="13" y="314"/>
                  </a:lnTo>
                  <a:lnTo>
                    <a:pt x="9" y="310"/>
                  </a:lnTo>
                  <a:lnTo>
                    <a:pt x="7" y="305"/>
                  </a:lnTo>
                  <a:lnTo>
                    <a:pt x="4" y="300"/>
                  </a:lnTo>
                  <a:lnTo>
                    <a:pt x="2" y="295"/>
                  </a:lnTo>
                  <a:lnTo>
                    <a:pt x="1" y="290"/>
                  </a:lnTo>
                  <a:lnTo>
                    <a:pt x="0" y="284"/>
                  </a:lnTo>
                  <a:lnTo>
                    <a:pt x="0" y="278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1" y="46"/>
                  </a:lnTo>
                  <a:lnTo>
                    <a:pt x="2" y="41"/>
                  </a:lnTo>
                  <a:lnTo>
                    <a:pt x="4" y="36"/>
                  </a:lnTo>
                  <a:lnTo>
                    <a:pt x="7" y="31"/>
                  </a:lnTo>
                  <a:lnTo>
                    <a:pt x="10" y="26"/>
                  </a:lnTo>
                  <a:lnTo>
                    <a:pt x="13" y="21"/>
                  </a:lnTo>
                  <a:lnTo>
                    <a:pt x="17" y="17"/>
                  </a:lnTo>
                  <a:lnTo>
                    <a:pt x="21" y="14"/>
                  </a:lnTo>
                  <a:lnTo>
                    <a:pt x="25" y="10"/>
                  </a:lnTo>
                  <a:lnTo>
                    <a:pt x="30" y="7"/>
                  </a:lnTo>
                  <a:lnTo>
                    <a:pt x="35" y="5"/>
                  </a:lnTo>
                  <a:lnTo>
                    <a:pt x="40" y="3"/>
                  </a:lnTo>
                  <a:lnTo>
                    <a:pt x="46" y="2"/>
                  </a:lnTo>
                  <a:lnTo>
                    <a:pt x="51" y="1"/>
                  </a:lnTo>
                  <a:lnTo>
                    <a:pt x="57" y="0"/>
                  </a:lnTo>
                  <a:lnTo>
                    <a:pt x="945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6" name="Rectangle 20"/>
            <p:cNvSpPr>
              <a:spLocks noChangeArrowheads="1"/>
            </p:cNvSpPr>
            <p:nvPr/>
          </p:nvSpPr>
          <p:spPr bwMode="auto">
            <a:xfrm>
              <a:off x="1504" y="1530"/>
              <a:ext cx="13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ct val="110000"/>
                </a:lnSpc>
                <a:spcBef>
                  <a:spcPts val="1200"/>
                </a:spcBef>
                <a:defRPr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ts val="6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2"/>
                </a:buClr>
                <a:buFont typeface="Symbol" panose="05050102010706020507" pitchFamily="18" charset="2"/>
                <a:buChar char="·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110000"/>
                </a:lnSpc>
                <a:buFont typeface="Symbol" panose="05050102010706020507" pitchFamily="18" charset="2"/>
                <a:buChar char="·"/>
                <a:defRPr sz="1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110000"/>
                </a:lnSpc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fr-FR" altLang="fr-FR" sz="1000">
                  <a:solidFill>
                    <a:srgbClr val="000000"/>
                  </a:solidFill>
                </a:rPr>
                <a:t>TB</a:t>
              </a:r>
              <a:r>
                <a:rPr lang="fr-FR" altLang="fr-FR" sz="1000" b="0">
                  <a:solidFill>
                    <a:srgbClr val="000000"/>
                  </a:solidFill>
                </a:rPr>
                <a:t> </a:t>
              </a:r>
              <a:endParaRPr lang="fr-FR" altLang="fr-FR" b="0">
                <a:solidFill>
                  <a:schemeClr val="tx1"/>
                </a:solidFill>
              </a:endParaRPr>
            </a:p>
          </p:txBody>
        </p:sp>
        <p:sp>
          <p:nvSpPr>
            <p:cNvPr id="97" name="Rectangle 21"/>
            <p:cNvSpPr>
              <a:spLocks noChangeArrowheads="1"/>
            </p:cNvSpPr>
            <p:nvPr/>
          </p:nvSpPr>
          <p:spPr bwMode="auto">
            <a:xfrm>
              <a:off x="1628" y="1523"/>
              <a:ext cx="47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ct val="110000"/>
                </a:lnSpc>
                <a:spcBef>
                  <a:spcPts val="1200"/>
                </a:spcBef>
                <a:defRPr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ts val="6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2"/>
                </a:buClr>
                <a:buFont typeface="Symbol" panose="05050102010706020507" pitchFamily="18" charset="2"/>
                <a:buChar char="·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110000"/>
                </a:lnSpc>
                <a:buFont typeface="Symbol" panose="05050102010706020507" pitchFamily="18" charset="2"/>
                <a:buChar char="·"/>
                <a:defRPr sz="1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110000"/>
                </a:lnSpc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fr-FR" altLang="fr-FR" sz="1100" dirty="0">
                  <a:solidFill>
                    <a:srgbClr val="000000"/>
                  </a:solidFill>
                </a:rPr>
                <a:t>pulmonaire</a:t>
              </a:r>
              <a:endParaRPr lang="fr-FR" altLang="fr-FR" dirty="0">
                <a:solidFill>
                  <a:schemeClr val="tx1"/>
                </a:solidFill>
              </a:endParaRPr>
            </a:p>
          </p:txBody>
        </p:sp>
        <p:sp>
          <p:nvSpPr>
            <p:cNvPr id="98" name="Rectangle 22"/>
            <p:cNvSpPr>
              <a:spLocks noChangeArrowheads="1"/>
            </p:cNvSpPr>
            <p:nvPr/>
          </p:nvSpPr>
          <p:spPr bwMode="auto">
            <a:xfrm>
              <a:off x="2086" y="1530"/>
              <a:ext cx="9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ct val="110000"/>
                </a:lnSpc>
                <a:spcBef>
                  <a:spcPts val="1200"/>
                </a:spcBef>
                <a:defRPr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ts val="6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2"/>
                </a:buClr>
                <a:buFont typeface="Symbol" panose="05050102010706020507" pitchFamily="18" charset="2"/>
                <a:buChar char="·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110000"/>
                </a:lnSpc>
                <a:buFont typeface="Symbol" panose="05050102010706020507" pitchFamily="18" charset="2"/>
                <a:buChar char="·"/>
                <a:defRPr sz="1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110000"/>
                </a:lnSpc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fr-FR" altLang="fr-FR" sz="1000" b="0" dirty="0">
                  <a:solidFill>
                    <a:srgbClr val="000000"/>
                  </a:solidFill>
                </a:rPr>
                <a:t> *  </a:t>
              </a:r>
              <a:endParaRPr lang="fr-FR" altLang="fr-FR" b="0" dirty="0">
                <a:solidFill>
                  <a:schemeClr val="tx1"/>
                </a:solidFill>
              </a:endParaRPr>
            </a:p>
          </p:txBody>
        </p:sp>
        <p:sp>
          <p:nvSpPr>
            <p:cNvPr id="99" name="Rectangle 23"/>
            <p:cNvSpPr>
              <a:spLocks noChangeArrowheads="1"/>
            </p:cNvSpPr>
            <p:nvPr/>
          </p:nvSpPr>
          <p:spPr bwMode="auto">
            <a:xfrm>
              <a:off x="1594" y="1630"/>
              <a:ext cx="45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lnSpc>
                  <a:spcPct val="110000"/>
                </a:lnSpc>
                <a:spcBef>
                  <a:spcPts val="1200"/>
                </a:spcBef>
                <a:defRPr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ts val="6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2"/>
                </a:buClr>
                <a:buFont typeface="Symbol" panose="05050102010706020507" pitchFamily="18" charset="2"/>
                <a:buChar char="·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110000"/>
                </a:lnSpc>
                <a:buFont typeface="Symbol" panose="05050102010706020507" pitchFamily="18" charset="2"/>
                <a:buChar char="·"/>
                <a:defRPr sz="1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110000"/>
                </a:lnSpc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fr-FR" altLang="fr-FR" sz="1100" dirty="0" smtClean="0">
                  <a:solidFill>
                    <a:srgbClr val="000000"/>
                  </a:solidFill>
                </a:rPr>
                <a:t>3004 (71%)</a:t>
              </a:r>
              <a:endParaRPr lang="fr-FR" altLang="fr-FR" dirty="0">
                <a:solidFill>
                  <a:schemeClr val="tx1"/>
                </a:solidFill>
              </a:endParaRPr>
            </a:p>
          </p:txBody>
        </p:sp>
        <p:sp>
          <p:nvSpPr>
            <p:cNvPr id="100" name="Freeform 24"/>
            <p:cNvSpPr>
              <a:spLocks/>
            </p:cNvSpPr>
            <p:nvPr/>
          </p:nvSpPr>
          <p:spPr bwMode="auto">
            <a:xfrm>
              <a:off x="2749" y="1445"/>
              <a:ext cx="998" cy="330"/>
            </a:xfrm>
            <a:custGeom>
              <a:avLst/>
              <a:gdLst>
                <a:gd name="T0" fmla="*/ 0 w 8320"/>
                <a:gd name="T1" fmla="*/ 0 h 2752"/>
                <a:gd name="T2" fmla="*/ 0 w 8320"/>
                <a:gd name="T3" fmla="*/ 0 h 2752"/>
                <a:gd name="T4" fmla="*/ 0 w 8320"/>
                <a:gd name="T5" fmla="*/ 0 h 2752"/>
                <a:gd name="T6" fmla="*/ 0 w 8320"/>
                <a:gd name="T7" fmla="*/ 0 h 2752"/>
                <a:gd name="T8" fmla="*/ 0 w 8320"/>
                <a:gd name="T9" fmla="*/ 0 h 2752"/>
                <a:gd name="T10" fmla="*/ 0 w 8320"/>
                <a:gd name="T11" fmla="*/ 0 h 2752"/>
                <a:gd name="T12" fmla="*/ 0 w 8320"/>
                <a:gd name="T13" fmla="*/ 0 h 2752"/>
                <a:gd name="T14" fmla="*/ 0 w 8320"/>
                <a:gd name="T15" fmla="*/ 0 h 2752"/>
                <a:gd name="T16" fmla="*/ 0 w 8320"/>
                <a:gd name="T17" fmla="*/ 0 h 27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320" h="2752">
                  <a:moveTo>
                    <a:pt x="460" y="0"/>
                  </a:moveTo>
                  <a:cubicBezTo>
                    <a:pt x="208" y="0"/>
                    <a:pt x="0" y="209"/>
                    <a:pt x="0" y="461"/>
                  </a:cubicBezTo>
                  <a:lnTo>
                    <a:pt x="0" y="2295"/>
                  </a:lnTo>
                  <a:cubicBezTo>
                    <a:pt x="0" y="2547"/>
                    <a:pt x="208" y="2752"/>
                    <a:pt x="460" y="2752"/>
                  </a:cubicBezTo>
                  <a:lnTo>
                    <a:pt x="7864" y="2752"/>
                  </a:lnTo>
                  <a:cubicBezTo>
                    <a:pt x="8116" y="2752"/>
                    <a:pt x="8320" y="2547"/>
                    <a:pt x="8320" y="2295"/>
                  </a:cubicBezTo>
                  <a:lnTo>
                    <a:pt x="8320" y="461"/>
                  </a:lnTo>
                  <a:cubicBezTo>
                    <a:pt x="8320" y="209"/>
                    <a:pt x="8116" y="0"/>
                    <a:pt x="7864" y="0"/>
                  </a:cubicBezTo>
                  <a:lnTo>
                    <a:pt x="460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1" name="Freeform 25"/>
            <p:cNvSpPr>
              <a:spLocks noEditPoints="1"/>
            </p:cNvSpPr>
            <p:nvPr/>
          </p:nvSpPr>
          <p:spPr bwMode="auto">
            <a:xfrm>
              <a:off x="2748" y="1444"/>
              <a:ext cx="1000" cy="331"/>
            </a:xfrm>
            <a:custGeom>
              <a:avLst/>
              <a:gdLst>
                <a:gd name="T0" fmla="*/ 45 w 1000"/>
                <a:gd name="T1" fmla="*/ 2 h 331"/>
                <a:gd name="T2" fmla="*/ 30 w 1000"/>
                <a:gd name="T3" fmla="*/ 8 h 331"/>
                <a:gd name="T4" fmla="*/ 18 w 1000"/>
                <a:gd name="T5" fmla="*/ 17 h 331"/>
                <a:gd name="T6" fmla="*/ 8 w 1000"/>
                <a:gd name="T7" fmla="*/ 30 h 331"/>
                <a:gd name="T8" fmla="*/ 3 w 1000"/>
                <a:gd name="T9" fmla="*/ 45 h 331"/>
                <a:gd name="T10" fmla="*/ 1 w 1000"/>
                <a:gd name="T11" fmla="*/ 276 h 331"/>
                <a:gd name="T12" fmla="*/ 4 w 1000"/>
                <a:gd name="T13" fmla="*/ 292 h 331"/>
                <a:gd name="T14" fmla="*/ 11 w 1000"/>
                <a:gd name="T15" fmla="*/ 307 h 331"/>
                <a:gd name="T16" fmla="*/ 21 w 1000"/>
                <a:gd name="T17" fmla="*/ 318 h 331"/>
                <a:gd name="T18" fmla="*/ 35 w 1000"/>
                <a:gd name="T19" fmla="*/ 326 h 331"/>
                <a:gd name="T20" fmla="*/ 51 w 1000"/>
                <a:gd name="T21" fmla="*/ 330 h 331"/>
                <a:gd name="T22" fmla="*/ 950 w 1000"/>
                <a:gd name="T23" fmla="*/ 330 h 331"/>
                <a:gd name="T24" fmla="*/ 966 w 1000"/>
                <a:gd name="T25" fmla="*/ 326 h 331"/>
                <a:gd name="T26" fmla="*/ 979 w 1000"/>
                <a:gd name="T27" fmla="*/ 318 h 331"/>
                <a:gd name="T28" fmla="*/ 990 w 1000"/>
                <a:gd name="T29" fmla="*/ 307 h 331"/>
                <a:gd name="T30" fmla="*/ 997 w 1000"/>
                <a:gd name="T31" fmla="*/ 292 h 331"/>
                <a:gd name="T32" fmla="*/ 999 w 1000"/>
                <a:gd name="T33" fmla="*/ 276 h 331"/>
                <a:gd name="T34" fmla="*/ 998 w 1000"/>
                <a:gd name="T35" fmla="*/ 45 h 331"/>
                <a:gd name="T36" fmla="*/ 992 w 1000"/>
                <a:gd name="T37" fmla="*/ 30 h 331"/>
                <a:gd name="T38" fmla="*/ 983 w 1000"/>
                <a:gd name="T39" fmla="*/ 17 h 331"/>
                <a:gd name="T40" fmla="*/ 971 w 1000"/>
                <a:gd name="T41" fmla="*/ 8 h 331"/>
                <a:gd name="T42" fmla="*/ 956 w 1000"/>
                <a:gd name="T43" fmla="*/ 2 h 331"/>
                <a:gd name="T44" fmla="*/ 56 w 1000"/>
                <a:gd name="T45" fmla="*/ 1 h 331"/>
                <a:gd name="T46" fmla="*/ 956 w 1000"/>
                <a:gd name="T47" fmla="*/ 2 h 331"/>
                <a:gd name="T48" fmla="*/ 971 w 1000"/>
                <a:gd name="T49" fmla="*/ 7 h 331"/>
                <a:gd name="T50" fmla="*/ 984 w 1000"/>
                <a:gd name="T51" fmla="*/ 17 h 331"/>
                <a:gd name="T52" fmla="*/ 993 w 1000"/>
                <a:gd name="T53" fmla="*/ 30 h 331"/>
                <a:gd name="T54" fmla="*/ 999 w 1000"/>
                <a:gd name="T55" fmla="*/ 45 h 331"/>
                <a:gd name="T56" fmla="*/ 1000 w 1000"/>
                <a:gd name="T57" fmla="*/ 276 h 331"/>
                <a:gd name="T58" fmla="*/ 998 w 1000"/>
                <a:gd name="T59" fmla="*/ 293 h 331"/>
                <a:gd name="T60" fmla="*/ 991 w 1000"/>
                <a:gd name="T61" fmla="*/ 307 h 331"/>
                <a:gd name="T62" fmla="*/ 980 w 1000"/>
                <a:gd name="T63" fmla="*/ 319 h 331"/>
                <a:gd name="T64" fmla="*/ 966 w 1000"/>
                <a:gd name="T65" fmla="*/ 327 h 331"/>
                <a:gd name="T66" fmla="*/ 950 w 1000"/>
                <a:gd name="T67" fmla="*/ 331 h 331"/>
                <a:gd name="T68" fmla="*/ 51 w 1000"/>
                <a:gd name="T69" fmla="*/ 331 h 331"/>
                <a:gd name="T70" fmla="*/ 35 w 1000"/>
                <a:gd name="T71" fmla="*/ 327 h 331"/>
                <a:gd name="T72" fmla="*/ 21 w 1000"/>
                <a:gd name="T73" fmla="*/ 319 h 331"/>
                <a:gd name="T74" fmla="*/ 10 w 1000"/>
                <a:gd name="T75" fmla="*/ 307 h 331"/>
                <a:gd name="T76" fmla="*/ 3 w 1000"/>
                <a:gd name="T77" fmla="*/ 293 h 331"/>
                <a:gd name="T78" fmla="*/ 0 w 1000"/>
                <a:gd name="T79" fmla="*/ 276 h 331"/>
                <a:gd name="T80" fmla="*/ 2 w 1000"/>
                <a:gd name="T81" fmla="*/ 45 h 331"/>
                <a:gd name="T82" fmla="*/ 7 w 1000"/>
                <a:gd name="T83" fmla="*/ 30 h 331"/>
                <a:gd name="T84" fmla="*/ 17 w 1000"/>
                <a:gd name="T85" fmla="*/ 17 h 331"/>
                <a:gd name="T86" fmla="*/ 30 w 1000"/>
                <a:gd name="T87" fmla="*/ 7 h 331"/>
                <a:gd name="T88" fmla="*/ 45 w 1000"/>
                <a:gd name="T89" fmla="*/ 2 h 331"/>
                <a:gd name="T90" fmla="*/ 945 w 1000"/>
                <a:gd name="T91" fmla="*/ 0 h 33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000" h="331">
                  <a:moveTo>
                    <a:pt x="56" y="1"/>
                  </a:moveTo>
                  <a:lnTo>
                    <a:pt x="51" y="2"/>
                  </a:lnTo>
                  <a:lnTo>
                    <a:pt x="45" y="2"/>
                  </a:lnTo>
                  <a:lnTo>
                    <a:pt x="40" y="4"/>
                  </a:lnTo>
                  <a:lnTo>
                    <a:pt x="35" y="6"/>
                  </a:lnTo>
                  <a:lnTo>
                    <a:pt x="30" y="8"/>
                  </a:lnTo>
                  <a:lnTo>
                    <a:pt x="26" y="11"/>
                  </a:lnTo>
                  <a:lnTo>
                    <a:pt x="21" y="14"/>
                  </a:lnTo>
                  <a:lnTo>
                    <a:pt x="18" y="17"/>
                  </a:lnTo>
                  <a:lnTo>
                    <a:pt x="14" y="21"/>
                  </a:lnTo>
                  <a:lnTo>
                    <a:pt x="11" y="26"/>
                  </a:lnTo>
                  <a:lnTo>
                    <a:pt x="8" y="30"/>
                  </a:lnTo>
                  <a:lnTo>
                    <a:pt x="6" y="35"/>
                  </a:lnTo>
                  <a:lnTo>
                    <a:pt x="4" y="40"/>
                  </a:lnTo>
                  <a:lnTo>
                    <a:pt x="3" y="45"/>
                  </a:lnTo>
                  <a:lnTo>
                    <a:pt x="2" y="51"/>
                  </a:lnTo>
                  <a:lnTo>
                    <a:pt x="1" y="56"/>
                  </a:lnTo>
                  <a:lnTo>
                    <a:pt x="1" y="276"/>
                  </a:lnTo>
                  <a:lnTo>
                    <a:pt x="2" y="282"/>
                  </a:lnTo>
                  <a:lnTo>
                    <a:pt x="3" y="287"/>
                  </a:lnTo>
                  <a:lnTo>
                    <a:pt x="4" y="292"/>
                  </a:lnTo>
                  <a:lnTo>
                    <a:pt x="6" y="297"/>
                  </a:lnTo>
                  <a:lnTo>
                    <a:pt x="8" y="302"/>
                  </a:lnTo>
                  <a:lnTo>
                    <a:pt x="11" y="307"/>
                  </a:lnTo>
                  <a:lnTo>
                    <a:pt x="14" y="311"/>
                  </a:lnTo>
                  <a:lnTo>
                    <a:pt x="18" y="315"/>
                  </a:lnTo>
                  <a:lnTo>
                    <a:pt x="21" y="318"/>
                  </a:lnTo>
                  <a:lnTo>
                    <a:pt x="26" y="321"/>
                  </a:lnTo>
                  <a:lnTo>
                    <a:pt x="30" y="324"/>
                  </a:lnTo>
                  <a:lnTo>
                    <a:pt x="35" y="326"/>
                  </a:lnTo>
                  <a:lnTo>
                    <a:pt x="40" y="328"/>
                  </a:lnTo>
                  <a:lnTo>
                    <a:pt x="45" y="329"/>
                  </a:lnTo>
                  <a:lnTo>
                    <a:pt x="51" y="330"/>
                  </a:lnTo>
                  <a:lnTo>
                    <a:pt x="56" y="331"/>
                  </a:lnTo>
                  <a:lnTo>
                    <a:pt x="945" y="331"/>
                  </a:lnTo>
                  <a:lnTo>
                    <a:pt x="950" y="330"/>
                  </a:lnTo>
                  <a:lnTo>
                    <a:pt x="956" y="329"/>
                  </a:lnTo>
                  <a:lnTo>
                    <a:pt x="961" y="328"/>
                  </a:lnTo>
                  <a:lnTo>
                    <a:pt x="966" y="326"/>
                  </a:lnTo>
                  <a:lnTo>
                    <a:pt x="971" y="324"/>
                  </a:lnTo>
                  <a:lnTo>
                    <a:pt x="975" y="321"/>
                  </a:lnTo>
                  <a:lnTo>
                    <a:pt x="979" y="318"/>
                  </a:lnTo>
                  <a:lnTo>
                    <a:pt x="983" y="315"/>
                  </a:lnTo>
                  <a:lnTo>
                    <a:pt x="987" y="311"/>
                  </a:lnTo>
                  <a:lnTo>
                    <a:pt x="990" y="307"/>
                  </a:lnTo>
                  <a:lnTo>
                    <a:pt x="992" y="302"/>
                  </a:lnTo>
                  <a:lnTo>
                    <a:pt x="995" y="297"/>
                  </a:lnTo>
                  <a:lnTo>
                    <a:pt x="997" y="292"/>
                  </a:lnTo>
                  <a:lnTo>
                    <a:pt x="998" y="287"/>
                  </a:lnTo>
                  <a:lnTo>
                    <a:pt x="999" y="282"/>
                  </a:lnTo>
                  <a:lnTo>
                    <a:pt x="999" y="276"/>
                  </a:lnTo>
                  <a:lnTo>
                    <a:pt x="999" y="56"/>
                  </a:lnTo>
                  <a:lnTo>
                    <a:pt x="999" y="51"/>
                  </a:lnTo>
                  <a:lnTo>
                    <a:pt x="998" y="45"/>
                  </a:lnTo>
                  <a:lnTo>
                    <a:pt x="997" y="40"/>
                  </a:lnTo>
                  <a:lnTo>
                    <a:pt x="995" y="35"/>
                  </a:lnTo>
                  <a:lnTo>
                    <a:pt x="992" y="30"/>
                  </a:lnTo>
                  <a:lnTo>
                    <a:pt x="990" y="26"/>
                  </a:lnTo>
                  <a:lnTo>
                    <a:pt x="987" y="21"/>
                  </a:lnTo>
                  <a:lnTo>
                    <a:pt x="983" y="17"/>
                  </a:lnTo>
                  <a:lnTo>
                    <a:pt x="979" y="14"/>
                  </a:lnTo>
                  <a:lnTo>
                    <a:pt x="975" y="11"/>
                  </a:lnTo>
                  <a:lnTo>
                    <a:pt x="971" y="8"/>
                  </a:lnTo>
                  <a:lnTo>
                    <a:pt x="966" y="6"/>
                  </a:lnTo>
                  <a:lnTo>
                    <a:pt x="961" y="4"/>
                  </a:lnTo>
                  <a:lnTo>
                    <a:pt x="956" y="2"/>
                  </a:lnTo>
                  <a:lnTo>
                    <a:pt x="950" y="2"/>
                  </a:lnTo>
                  <a:lnTo>
                    <a:pt x="945" y="1"/>
                  </a:lnTo>
                  <a:lnTo>
                    <a:pt x="56" y="1"/>
                  </a:lnTo>
                  <a:close/>
                  <a:moveTo>
                    <a:pt x="945" y="0"/>
                  </a:moveTo>
                  <a:lnTo>
                    <a:pt x="950" y="1"/>
                  </a:lnTo>
                  <a:lnTo>
                    <a:pt x="956" y="2"/>
                  </a:lnTo>
                  <a:lnTo>
                    <a:pt x="961" y="3"/>
                  </a:lnTo>
                  <a:lnTo>
                    <a:pt x="966" y="5"/>
                  </a:lnTo>
                  <a:lnTo>
                    <a:pt x="971" y="7"/>
                  </a:lnTo>
                  <a:lnTo>
                    <a:pt x="976" y="10"/>
                  </a:lnTo>
                  <a:lnTo>
                    <a:pt x="980" y="13"/>
                  </a:lnTo>
                  <a:lnTo>
                    <a:pt x="984" y="17"/>
                  </a:lnTo>
                  <a:lnTo>
                    <a:pt x="987" y="21"/>
                  </a:lnTo>
                  <a:lnTo>
                    <a:pt x="991" y="25"/>
                  </a:lnTo>
                  <a:lnTo>
                    <a:pt x="993" y="30"/>
                  </a:lnTo>
                  <a:lnTo>
                    <a:pt x="996" y="35"/>
                  </a:lnTo>
                  <a:lnTo>
                    <a:pt x="998" y="40"/>
                  </a:lnTo>
                  <a:lnTo>
                    <a:pt x="999" y="45"/>
                  </a:lnTo>
                  <a:lnTo>
                    <a:pt x="1000" y="50"/>
                  </a:lnTo>
                  <a:lnTo>
                    <a:pt x="1000" y="56"/>
                  </a:lnTo>
                  <a:lnTo>
                    <a:pt x="1000" y="276"/>
                  </a:lnTo>
                  <a:lnTo>
                    <a:pt x="1000" y="282"/>
                  </a:lnTo>
                  <a:lnTo>
                    <a:pt x="999" y="287"/>
                  </a:lnTo>
                  <a:lnTo>
                    <a:pt x="998" y="293"/>
                  </a:lnTo>
                  <a:lnTo>
                    <a:pt x="996" y="298"/>
                  </a:lnTo>
                  <a:lnTo>
                    <a:pt x="993" y="303"/>
                  </a:lnTo>
                  <a:lnTo>
                    <a:pt x="991" y="307"/>
                  </a:lnTo>
                  <a:lnTo>
                    <a:pt x="987" y="311"/>
                  </a:lnTo>
                  <a:lnTo>
                    <a:pt x="984" y="315"/>
                  </a:lnTo>
                  <a:lnTo>
                    <a:pt x="980" y="319"/>
                  </a:lnTo>
                  <a:lnTo>
                    <a:pt x="976" y="322"/>
                  </a:lnTo>
                  <a:lnTo>
                    <a:pt x="971" y="325"/>
                  </a:lnTo>
                  <a:lnTo>
                    <a:pt x="966" y="327"/>
                  </a:lnTo>
                  <a:lnTo>
                    <a:pt x="961" y="329"/>
                  </a:lnTo>
                  <a:lnTo>
                    <a:pt x="956" y="330"/>
                  </a:lnTo>
                  <a:lnTo>
                    <a:pt x="950" y="331"/>
                  </a:lnTo>
                  <a:lnTo>
                    <a:pt x="945" y="331"/>
                  </a:lnTo>
                  <a:lnTo>
                    <a:pt x="56" y="331"/>
                  </a:lnTo>
                  <a:lnTo>
                    <a:pt x="51" y="331"/>
                  </a:lnTo>
                  <a:lnTo>
                    <a:pt x="45" y="330"/>
                  </a:lnTo>
                  <a:lnTo>
                    <a:pt x="40" y="329"/>
                  </a:lnTo>
                  <a:lnTo>
                    <a:pt x="35" y="327"/>
                  </a:lnTo>
                  <a:lnTo>
                    <a:pt x="30" y="325"/>
                  </a:lnTo>
                  <a:lnTo>
                    <a:pt x="25" y="322"/>
                  </a:lnTo>
                  <a:lnTo>
                    <a:pt x="21" y="319"/>
                  </a:lnTo>
                  <a:lnTo>
                    <a:pt x="17" y="315"/>
                  </a:lnTo>
                  <a:lnTo>
                    <a:pt x="13" y="311"/>
                  </a:lnTo>
                  <a:lnTo>
                    <a:pt x="10" y="307"/>
                  </a:lnTo>
                  <a:lnTo>
                    <a:pt x="7" y="303"/>
                  </a:lnTo>
                  <a:lnTo>
                    <a:pt x="5" y="298"/>
                  </a:lnTo>
                  <a:lnTo>
                    <a:pt x="3" y="293"/>
                  </a:lnTo>
                  <a:lnTo>
                    <a:pt x="2" y="287"/>
                  </a:lnTo>
                  <a:lnTo>
                    <a:pt x="1" y="282"/>
                  </a:lnTo>
                  <a:lnTo>
                    <a:pt x="0" y="276"/>
                  </a:lnTo>
                  <a:lnTo>
                    <a:pt x="0" y="56"/>
                  </a:lnTo>
                  <a:lnTo>
                    <a:pt x="1" y="50"/>
                  </a:lnTo>
                  <a:lnTo>
                    <a:pt x="2" y="45"/>
                  </a:lnTo>
                  <a:lnTo>
                    <a:pt x="3" y="40"/>
                  </a:lnTo>
                  <a:lnTo>
                    <a:pt x="5" y="35"/>
                  </a:lnTo>
                  <a:lnTo>
                    <a:pt x="7" y="30"/>
                  </a:lnTo>
                  <a:lnTo>
                    <a:pt x="10" y="25"/>
                  </a:lnTo>
                  <a:lnTo>
                    <a:pt x="13" y="21"/>
                  </a:lnTo>
                  <a:lnTo>
                    <a:pt x="17" y="17"/>
                  </a:lnTo>
                  <a:lnTo>
                    <a:pt x="21" y="13"/>
                  </a:lnTo>
                  <a:lnTo>
                    <a:pt x="25" y="10"/>
                  </a:lnTo>
                  <a:lnTo>
                    <a:pt x="30" y="7"/>
                  </a:lnTo>
                  <a:lnTo>
                    <a:pt x="35" y="5"/>
                  </a:lnTo>
                  <a:lnTo>
                    <a:pt x="40" y="3"/>
                  </a:lnTo>
                  <a:lnTo>
                    <a:pt x="45" y="2"/>
                  </a:lnTo>
                  <a:lnTo>
                    <a:pt x="51" y="1"/>
                  </a:lnTo>
                  <a:lnTo>
                    <a:pt x="56" y="0"/>
                  </a:lnTo>
                  <a:lnTo>
                    <a:pt x="945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2" name="Freeform 26"/>
            <p:cNvSpPr>
              <a:spLocks noEditPoints="1"/>
            </p:cNvSpPr>
            <p:nvPr/>
          </p:nvSpPr>
          <p:spPr bwMode="auto">
            <a:xfrm>
              <a:off x="2747" y="1442"/>
              <a:ext cx="1003" cy="335"/>
            </a:xfrm>
            <a:custGeom>
              <a:avLst/>
              <a:gdLst>
                <a:gd name="T0" fmla="*/ 46 w 1003"/>
                <a:gd name="T1" fmla="*/ 6 h 335"/>
                <a:gd name="T2" fmla="*/ 32 w 1003"/>
                <a:gd name="T3" fmla="*/ 12 h 335"/>
                <a:gd name="T4" fmla="*/ 20 w 1003"/>
                <a:gd name="T5" fmla="*/ 21 h 335"/>
                <a:gd name="T6" fmla="*/ 11 w 1003"/>
                <a:gd name="T7" fmla="*/ 33 h 335"/>
                <a:gd name="T8" fmla="*/ 5 w 1003"/>
                <a:gd name="T9" fmla="*/ 48 h 335"/>
                <a:gd name="T10" fmla="*/ 4 w 1003"/>
                <a:gd name="T11" fmla="*/ 278 h 335"/>
                <a:gd name="T12" fmla="*/ 7 w 1003"/>
                <a:gd name="T13" fmla="*/ 294 h 335"/>
                <a:gd name="T14" fmla="*/ 14 w 1003"/>
                <a:gd name="T15" fmla="*/ 308 h 335"/>
                <a:gd name="T16" fmla="*/ 24 w 1003"/>
                <a:gd name="T17" fmla="*/ 319 h 335"/>
                <a:gd name="T18" fmla="*/ 37 w 1003"/>
                <a:gd name="T19" fmla="*/ 327 h 335"/>
                <a:gd name="T20" fmla="*/ 52 w 1003"/>
                <a:gd name="T21" fmla="*/ 330 h 335"/>
                <a:gd name="T22" fmla="*/ 951 w 1003"/>
                <a:gd name="T23" fmla="*/ 330 h 335"/>
                <a:gd name="T24" fmla="*/ 966 w 1003"/>
                <a:gd name="T25" fmla="*/ 327 h 335"/>
                <a:gd name="T26" fmla="*/ 979 w 1003"/>
                <a:gd name="T27" fmla="*/ 319 h 335"/>
                <a:gd name="T28" fmla="*/ 989 w 1003"/>
                <a:gd name="T29" fmla="*/ 307 h 335"/>
                <a:gd name="T30" fmla="*/ 996 w 1003"/>
                <a:gd name="T31" fmla="*/ 294 h 335"/>
                <a:gd name="T32" fmla="*/ 998 w 1003"/>
                <a:gd name="T33" fmla="*/ 278 h 335"/>
                <a:gd name="T34" fmla="*/ 997 w 1003"/>
                <a:gd name="T35" fmla="*/ 47 h 335"/>
                <a:gd name="T36" fmla="*/ 992 w 1003"/>
                <a:gd name="T37" fmla="*/ 33 h 335"/>
                <a:gd name="T38" fmla="*/ 983 w 1003"/>
                <a:gd name="T39" fmla="*/ 21 h 335"/>
                <a:gd name="T40" fmla="*/ 971 w 1003"/>
                <a:gd name="T41" fmla="*/ 12 h 335"/>
                <a:gd name="T42" fmla="*/ 956 w 1003"/>
                <a:gd name="T43" fmla="*/ 6 h 335"/>
                <a:gd name="T44" fmla="*/ 57 w 1003"/>
                <a:gd name="T45" fmla="*/ 5 h 335"/>
                <a:gd name="T46" fmla="*/ 957 w 1003"/>
                <a:gd name="T47" fmla="*/ 2 h 335"/>
                <a:gd name="T48" fmla="*/ 973 w 1003"/>
                <a:gd name="T49" fmla="*/ 7 h 335"/>
                <a:gd name="T50" fmla="*/ 986 w 1003"/>
                <a:gd name="T51" fmla="*/ 18 h 335"/>
                <a:gd name="T52" fmla="*/ 996 w 1003"/>
                <a:gd name="T53" fmla="*/ 31 h 335"/>
                <a:gd name="T54" fmla="*/ 1002 w 1003"/>
                <a:gd name="T55" fmla="*/ 47 h 335"/>
                <a:gd name="T56" fmla="*/ 1003 w 1003"/>
                <a:gd name="T57" fmla="*/ 278 h 335"/>
                <a:gd name="T58" fmla="*/ 1000 w 1003"/>
                <a:gd name="T59" fmla="*/ 295 h 335"/>
                <a:gd name="T60" fmla="*/ 993 w 1003"/>
                <a:gd name="T61" fmla="*/ 310 h 335"/>
                <a:gd name="T62" fmla="*/ 982 w 1003"/>
                <a:gd name="T63" fmla="*/ 322 h 335"/>
                <a:gd name="T64" fmla="*/ 968 w 1003"/>
                <a:gd name="T65" fmla="*/ 331 h 335"/>
                <a:gd name="T66" fmla="*/ 951 w 1003"/>
                <a:gd name="T67" fmla="*/ 335 h 335"/>
                <a:gd name="T68" fmla="*/ 51 w 1003"/>
                <a:gd name="T69" fmla="*/ 335 h 335"/>
                <a:gd name="T70" fmla="*/ 35 w 1003"/>
                <a:gd name="T71" fmla="*/ 331 h 335"/>
                <a:gd name="T72" fmla="*/ 21 w 1003"/>
                <a:gd name="T73" fmla="*/ 322 h 335"/>
                <a:gd name="T74" fmla="*/ 9 w 1003"/>
                <a:gd name="T75" fmla="*/ 310 h 335"/>
                <a:gd name="T76" fmla="*/ 2 w 1003"/>
                <a:gd name="T77" fmla="*/ 295 h 335"/>
                <a:gd name="T78" fmla="*/ 0 w 1003"/>
                <a:gd name="T79" fmla="*/ 278 h 335"/>
                <a:gd name="T80" fmla="*/ 1 w 1003"/>
                <a:gd name="T81" fmla="*/ 46 h 335"/>
                <a:gd name="T82" fmla="*/ 7 w 1003"/>
                <a:gd name="T83" fmla="*/ 31 h 335"/>
                <a:gd name="T84" fmla="*/ 17 w 1003"/>
                <a:gd name="T85" fmla="*/ 17 h 335"/>
                <a:gd name="T86" fmla="*/ 30 w 1003"/>
                <a:gd name="T87" fmla="*/ 7 h 335"/>
                <a:gd name="T88" fmla="*/ 46 w 1003"/>
                <a:gd name="T89" fmla="*/ 2 h 335"/>
                <a:gd name="T90" fmla="*/ 946 w 1003"/>
                <a:gd name="T91" fmla="*/ 0 h 33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003" h="335">
                  <a:moveTo>
                    <a:pt x="57" y="5"/>
                  </a:moveTo>
                  <a:lnTo>
                    <a:pt x="52" y="6"/>
                  </a:lnTo>
                  <a:lnTo>
                    <a:pt x="46" y="6"/>
                  </a:lnTo>
                  <a:lnTo>
                    <a:pt x="41" y="8"/>
                  </a:lnTo>
                  <a:lnTo>
                    <a:pt x="37" y="10"/>
                  </a:lnTo>
                  <a:lnTo>
                    <a:pt x="32" y="12"/>
                  </a:lnTo>
                  <a:lnTo>
                    <a:pt x="28" y="14"/>
                  </a:lnTo>
                  <a:lnTo>
                    <a:pt x="24" y="17"/>
                  </a:lnTo>
                  <a:lnTo>
                    <a:pt x="20" y="21"/>
                  </a:lnTo>
                  <a:lnTo>
                    <a:pt x="16" y="25"/>
                  </a:lnTo>
                  <a:lnTo>
                    <a:pt x="13" y="29"/>
                  </a:lnTo>
                  <a:lnTo>
                    <a:pt x="11" y="33"/>
                  </a:lnTo>
                  <a:lnTo>
                    <a:pt x="9" y="38"/>
                  </a:lnTo>
                  <a:lnTo>
                    <a:pt x="7" y="43"/>
                  </a:lnTo>
                  <a:lnTo>
                    <a:pt x="5" y="48"/>
                  </a:lnTo>
                  <a:lnTo>
                    <a:pt x="5" y="53"/>
                  </a:lnTo>
                  <a:lnTo>
                    <a:pt x="4" y="58"/>
                  </a:lnTo>
                  <a:lnTo>
                    <a:pt x="4" y="278"/>
                  </a:lnTo>
                  <a:lnTo>
                    <a:pt x="5" y="284"/>
                  </a:lnTo>
                  <a:lnTo>
                    <a:pt x="6" y="289"/>
                  </a:lnTo>
                  <a:lnTo>
                    <a:pt x="7" y="294"/>
                  </a:lnTo>
                  <a:lnTo>
                    <a:pt x="9" y="299"/>
                  </a:lnTo>
                  <a:lnTo>
                    <a:pt x="11" y="303"/>
                  </a:lnTo>
                  <a:lnTo>
                    <a:pt x="14" y="308"/>
                  </a:lnTo>
                  <a:lnTo>
                    <a:pt x="17" y="312"/>
                  </a:lnTo>
                  <a:lnTo>
                    <a:pt x="20" y="315"/>
                  </a:lnTo>
                  <a:lnTo>
                    <a:pt x="24" y="319"/>
                  </a:lnTo>
                  <a:lnTo>
                    <a:pt x="28" y="322"/>
                  </a:lnTo>
                  <a:lnTo>
                    <a:pt x="32" y="324"/>
                  </a:lnTo>
                  <a:lnTo>
                    <a:pt x="37" y="327"/>
                  </a:lnTo>
                  <a:lnTo>
                    <a:pt x="42" y="328"/>
                  </a:lnTo>
                  <a:lnTo>
                    <a:pt x="47" y="330"/>
                  </a:lnTo>
                  <a:lnTo>
                    <a:pt x="52" y="330"/>
                  </a:lnTo>
                  <a:lnTo>
                    <a:pt x="57" y="331"/>
                  </a:lnTo>
                  <a:lnTo>
                    <a:pt x="946" y="331"/>
                  </a:lnTo>
                  <a:lnTo>
                    <a:pt x="951" y="330"/>
                  </a:lnTo>
                  <a:lnTo>
                    <a:pt x="956" y="330"/>
                  </a:lnTo>
                  <a:lnTo>
                    <a:pt x="961" y="328"/>
                  </a:lnTo>
                  <a:lnTo>
                    <a:pt x="966" y="327"/>
                  </a:lnTo>
                  <a:lnTo>
                    <a:pt x="971" y="324"/>
                  </a:lnTo>
                  <a:lnTo>
                    <a:pt x="975" y="322"/>
                  </a:lnTo>
                  <a:lnTo>
                    <a:pt x="979" y="319"/>
                  </a:lnTo>
                  <a:lnTo>
                    <a:pt x="983" y="315"/>
                  </a:lnTo>
                  <a:lnTo>
                    <a:pt x="986" y="312"/>
                  </a:lnTo>
                  <a:lnTo>
                    <a:pt x="989" y="307"/>
                  </a:lnTo>
                  <a:lnTo>
                    <a:pt x="992" y="303"/>
                  </a:lnTo>
                  <a:lnTo>
                    <a:pt x="994" y="298"/>
                  </a:lnTo>
                  <a:lnTo>
                    <a:pt x="996" y="294"/>
                  </a:lnTo>
                  <a:lnTo>
                    <a:pt x="997" y="289"/>
                  </a:lnTo>
                  <a:lnTo>
                    <a:pt x="998" y="283"/>
                  </a:lnTo>
                  <a:lnTo>
                    <a:pt x="998" y="278"/>
                  </a:lnTo>
                  <a:lnTo>
                    <a:pt x="998" y="58"/>
                  </a:lnTo>
                  <a:lnTo>
                    <a:pt x="998" y="53"/>
                  </a:lnTo>
                  <a:lnTo>
                    <a:pt x="997" y="47"/>
                  </a:lnTo>
                  <a:lnTo>
                    <a:pt x="996" y="42"/>
                  </a:lnTo>
                  <a:lnTo>
                    <a:pt x="994" y="38"/>
                  </a:lnTo>
                  <a:lnTo>
                    <a:pt x="992" y="33"/>
                  </a:lnTo>
                  <a:lnTo>
                    <a:pt x="989" y="29"/>
                  </a:lnTo>
                  <a:lnTo>
                    <a:pt x="986" y="25"/>
                  </a:lnTo>
                  <a:lnTo>
                    <a:pt x="983" y="21"/>
                  </a:lnTo>
                  <a:lnTo>
                    <a:pt x="979" y="17"/>
                  </a:lnTo>
                  <a:lnTo>
                    <a:pt x="975" y="14"/>
                  </a:lnTo>
                  <a:lnTo>
                    <a:pt x="971" y="12"/>
                  </a:lnTo>
                  <a:lnTo>
                    <a:pt x="966" y="9"/>
                  </a:lnTo>
                  <a:lnTo>
                    <a:pt x="961" y="8"/>
                  </a:lnTo>
                  <a:lnTo>
                    <a:pt x="956" y="6"/>
                  </a:lnTo>
                  <a:lnTo>
                    <a:pt x="951" y="6"/>
                  </a:lnTo>
                  <a:lnTo>
                    <a:pt x="946" y="5"/>
                  </a:lnTo>
                  <a:lnTo>
                    <a:pt x="57" y="5"/>
                  </a:lnTo>
                  <a:close/>
                  <a:moveTo>
                    <a:pt x="946" y="0"/>
                  </a:moveTo>
                  <a:lnTo>
                    <a:pt x="952" y="1"/>
                  </a:lnTo>
                  <a:lnTo>
                    <a:pt x="957" y="2"/>
                  </a:lnTo>
                  <a:lnTo>
                    <a:pt x="963" y="3"/>
                  </a:lnTo>
                  <a:lnTo>
                    <a:pt x="968" y="5"/>
                  </a:lnTo>
                  <a:lnTo>
                    <a:pt x="973" y="7"/>
                  </a:lnTo>
                  <a:lnTo>
                    <a:pt x="978" y="10"/>
                  </a:lnTo>
                  <a:lnTo>
                    <a:pt x="982" y="14"/>
                  </a:lnTo>
                  <a:lnTo>
                    <a:pt x="986" y="18"/>
                  </a:lnTo>
                  <a:lnTo>
                    <a:pt x="990" y="22"/>
                  </a:lnTo>
                  <a:lnTo>
                    <a:pt x="993" y="26"/>
                  </a:lnTo>
                  <a:lnTo>
                    <a:pt x="996" y="31"/>
                  </a:lnTo>
                  <a:lnTo>
                    <a:pt x="998" y="36"/>
                  </a:lnTo>
                  <a:lnTo>
                    <a:pt x="1000" y="41"/>
                  </a:lnTo>
                  <a:lnTo>
                    <a:pt x="1002" y="47"/>
                  </a:lnTo>
                  <a:lnTo>
                    <a:pt x="1003" y="52"/>
                  </a:lnTo>
                  <a:lnTo>
                    <a:pt x="1003" y="58"/>
                  </a:lnTo>
                  <a:lnTo>
                    <a:pt x="1003" y="278"/>
                  </a:lnTo>
                  <a:lnTo>
                    <a:pt x="1003" y="284"/>
                  </a:lnTo>
                  <a:lnTo>
                    <a:pt x="1002" y="290"/>
                  </a:lnTo>
                  <a:lnTo>
                    <a:pt x="1000" y="295"/>
                  </a:lnTo>
                  <a:lnTo>
                    <a:pt x="998" y="301"/>
                  </a:lnTo>
                  <a:lnTo>
                    <a:pt x="996" y="306"/>
                  </a:lnTo>
                  <a:lnTo>
                    <a:pt x="993" y="310"/>
                  </a:lnTo>
                  <a:lnTo>
                    <a:pt x="990" y="315"/>
                  </a:lnTo>
                  <a:lnTo>
                    <a:pt x="986" y="319"/>
                  </a:lnTo>
                  <a:lnTo>
                    <a:pt x="982" y="322"/>
                  </a:lnTo>
                  <a:lnTo>
                    <a:pt x="978" y="326"/>
                  </a:lnTo>
                  <a:lnTo>
                    <a:pt x="973" y="329"/>
                  </a:lnTo>
                  <a:lnTo>
                    <a:pt x="968" y="331"/>
                  </a:lnTo>
                  <a:lnTo>
                    <a:pt x="963" y="333"/>
                  </a:lnTo>
                  <a:lnTo>
                    <a:pt x="957" y="334"/>
                  </a:lnTo>
                  <a:lnTo>
                    <a:pt x="951" y="335"/>
                  </a:lnTo>
                  <a:lnTo>
                    <a:pt x="946" y="335"/>
                  </a:lnTo>
                  <a:lnTo>
                    <a:pt x="57" y="335"/>
                  </a:lnTo>
                  <a:lnTo>
                    <a:pt x="51" y="335"/>
                  </a:lnTo>
                  <a:lnTo>
                    <a:pt x="46" y="334"/>
                  </a:lnTo>
                  <a:lnTo>
                    <a:pt x="40" y="333"/>
                  </a:lnTo>
                  <a:lnTo>
                    <a:pt x="35" y="331"/>
                  </a:lnTo>
                  <a:lnTo>
                    <a:pt x="30" y="328"/>
                  </a:lnTo>
                  <a:lnTo>
                    <a:pt x="25" y="326"/>
                  </a:lnTo>
                  <a:lnTo>
                    <a:pt x="21" y="322"/>
                  </a:lnTo>
                  <a:lnTo>
                    <a:pt x="16" y="319"/>
                  </a:lnTo>
                  <a:lnTo>
                    <a:pt x="13" y="315"/>
                  </a:lnTo>
                  <a:lnTo>
                    <a:pt x="9" y="310"/>
                  </a:lnTo>
                  <a:lnTo>
                    <a:pt x="7" y="305"/>
                  </a:lnTo>
                  <a:lnTo>
                    <a:pt x="4" y="300"/>
                  </a:lnTo>
                  <a:lnTo>
                    <a:pt x="2" y="295"/>
                  </a:lnTo>
                  <a:lnTo>
                    <a:pt x="1" y="290"/>
                  </a:lnTo>
                  <a:lnTo>
                    <a:pt x="0" y="284"/>
                  </a:lnTo>
                  <a:lnTo>
                    <a:pt x="0" y="278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1" y="46"/>
                  </a:lnTo>
                  <a:lnTo>
                    <a:pt x="2" y="41"/>
                  </a:lnTo>
                  <a:lnTo>
                    <a:pt x="4" y="36"/>
                  </a:lnTo>
                  <a:lnTo>
                    <a:pt x="7" y="31"/>
                  </a:lnTo>
                  <a:lnTo>
                    <a:pt x="10" y="26"/>
                  </a:lnTo>
                  <a:lnTo>
                    <a:pt x="13" y="22"/>
                  </a:lnTo>
                  <a:lnTo>
                    <a:pt x="17" y="17"/>
                  </a:lnTo>
                  <a:lnTo>
                    <a:pt x="21" y="14"/>
                  </a:lnTo>
                  <a:lnTo>
                    <a:pt x="25" y="10"/>
                  </a:lnTo>
                  <a:lnTo>
                    <a:pt x="30" y="7"/>
                  </a:lnTo>
                  <a:lnTo>
                    <a:pt x="35" y="5"/>
                  </a:lnTo>
                  <a:lnTo>
                    <a:pt x="40" y="3"/>
                  </a:lnTo>
                  <a:lnTo>
                    <a:pt x="46" y="2"/>
                  </a:lnTo>
                  <a:lnTo>
                    <a:pt x="51" y="1"/>
                  </a:lnTo>
                  <a:lnTo>
                    <a:pt x="57" y="0"/>
                  </a:lnTo>
                  <a:lnTo>
                    <a:pt x="946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3" name="Rectangle 27"/>
            <p:cNvSpPr>
              <a:spLocks noChangeArrowheads="1"/>
            </p:cNvSpPr>
            <p:nvPr/>
          </p:nvSpPr>
          <p:spPr bwMode="auto">
            <a:xfrm>
              <a:off x="2764" y="1519"/>
              <a:ext cx="91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ct val="110000"/>
                </a:lnSpc>
                <a:spcBef>
                  <a:spcPts val="1200"/>
                </a:spcBef>
                <a:defRPr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ts val="6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2"/>
                </a:buClr>
                <a:buFont typeface="Symbol" panose="05050102010706020507" pitchFamily="18" charset="2"/>
                <a:buChar char="·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110000"/>
                </a:lnSpc>
                <a:buFont typeface="Symbol" panose="05050102010706020507" pitchFamily="18" charset="2"/>
                <a:buChar char="·"/>
                <a:defRPr sz="1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110000"/>
                </a:lnSpc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fr-FR" altLang="fr-FR" sz="1000" dirty="0">
                  <a:solidFill>
                    <a:srgbClr val="000000"/>
                  </a:solidFill>
                </a:rPr>
                <a:t>TB</a:t>
              </a:r>
              <a:r>
                <a:rPr lang="fr-FR" altLang="fr-FR" sz="1000" b="0" dirty="0">
                  <a:solidFill>
                    <a:srgbClr val="000000"/>
                  </a:solidFill>
                </a:rPr>
                <a:t> </a:t>
              </a:r>
              <a:r>
                <a:rPr lang="fr-FR" altLang="fr-FR" sz="1000" dirty="0">
                  <a:solidFill>
                    <a:srgbClr val="000000"/>
                  </a:solidFill>
                </a:rPr>
                <a:t>exclusivement</a:t>
              </a:r>
              <a:r>
                <a:rPr lang="fr-FR" altLang="fr-FR" sz="1000" b="0" dirty="0">
                  <a:solidFill>
                    <a:srgbClr val="000000"/>
                  </a:solidFill>
                </a:rPr>
                <a:t> </a:t>
              </a:r>
              <a:r>
                <a:rPr lang="fr-FR" altLang="fr-FR" sz="1000" dirty="0">
                  <a:solidFill>
                    <a:srgbClr val="000000"/>
                  </a:solidFill>
                </a:rPr>
                <a:t>extra </a:t>
              </a:r>
              <a:endParaRPr lang="fr-FR" altLang="fr-FR" dirty="0">
                <a:solidFill>
                  <a:schemeClr val="tx1"/>
                </a:solidFill>
              </a:endParaRPr>
            </a:p>
          </p:txBody>
        </p:sp>
        <p:sp>
          <p:nvSpPr>
            <p:cNvPr id="104" name="Rectangle 28"/>
            <p:cNvSpPr>
              <a:spLocks noChangeArrowheads="1"/>
            </p:cNvSpPr>
            <p:nvPr/>
          </p:nvSpPr>
          <p:spPr bwMode="auto">
            <a:xfrm>
              <a:off x="2789" y="1631"/>
              <a:ext cx="43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ct val="110000"/>
                </a:lnSpc>
                <a:spcBef>
                  <a:spcPts val="1200"/>
                </a:spcBef>
                <a:defRPr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ts val="6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2"/>
                </a:buClr>
                <a:buFont typeface="Symbol" panose="05050102010706020507" pitchFamily="18" charset="2"/>
                <a:buChar char="·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110000"/>
                </a:lnSpc>
                <a:buFont typeface="Symbol" panose="05050102010706020507" pitchFamily="18" charset="2"/>
                <a:buChar char="·"/>
                <a:defRPr sz="1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110000"/>
                </a:lnSpc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fr-FR" altLang="fr-FR" sz="1000" dirty="0">
                  <a:solidFill>
                    <a:srgbClr val="000000"/>
                  </a:solidFill>
                </a:rPr>
                <a:t>pulmonaire</a:t>
              </a:r>
              <a:endParaRPr lang="fr-FR" altLang="fr-FR" dirty="0">
                <a:solidFill>
                  <a:schemeClr val="tx1"/>
                </a:solidFill>
              </a:endParaRPr>
            </a:p>
          </p:txBody>
        </p:sp>
        <p:sp>
          <p:nvSpPr>
            <p:cNvPr id="105" name="Rectangle 29"/>
            <p:cNvSpPr>
              <a:spLocks noChangeArrowheads="1"/>
            </p:cNvSpPr>
            <p:nvPr/>
          </p:nvSpPr>
          <p:spPr bwMode="auto">
            <a:xfrm>
              <a:off x="3184" y="1631"/>
              <a:ext cx="6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ct val="110000"/>
                </a:lnSpc>
                <a:spcBef>
                  <a:spcPts val="1200"/>
                </a:spcBef>
                <a:defRPr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ts val="6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2"/>
                </a:buClr>
                <a:buFont typeface="Symbol" panose="05050102010706020507" pitchFamily="18" charset="2"/>
                <a:buChar char="·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110000"/>
                </a:lnSpc>
                <a:buFont typeface="Symbol" panose="05050102010706020507" pitchFamily="18" charset="2"/>
                <a:buChar char="·"/>
                <a:defRPr sz="1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110000"/>
                </a:lnSpc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fr-FR" altLang="fr-FR" sz="1000" b="0">
                  <a:solidFill>
                    <a:srgbClr val="000000"/>
                  </a:solidFill>
                </a:rPr>
                <a:t>:: </a:t>
              </a:r>
              <a:endParaRPr lang="fr-FR" altLang="fr-FR" b="0">
                <a:solidFill>
                  <a:schemeClr val="tx1"/>
                </a:solidFill>
              </a:endParaRPr>
            </a:p>
          </p:txBody>
        </p:sp>
        <p:sp>
          <p:nvSpPr>
            <p:cNvPr id="106" name="Rectangle 30"/>
            <p:cNvSpPr>
              <a:spLocks noChangeArrowheads="1"/>
            </p:cNvSpPr>
            <p:nvPr/>
          </p:nvSpPr>
          <p:spPr bwMode="auto">
            <a:xfrm>
              <a:off x="3264" y="1625"/>
              <a:ext cx="45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ct val="110000"/>
                </a:lnSpc>
                <a:spcBef>
                  <a:spcPts val="1200"/>
                </a:spcBef>
                <a:defRPr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ts val="6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2"/>
                </a:buClr>
                <a:buFont typeface="Symbol" panose="05050102010706020507" pitchFamily="18" charset="2"/>
                <a:buChar char="·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110000"/>
                </a:lnSpc>
                <a:buFont typeface="Symbol" panose="05050102010706020507" pitchFamily="18" charset="2"/>
                <a:buChar char="·"/>
                <a:defRPr sz="1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110000"/>
                </a:lnSpc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fr-FR" altLang="fr-FR" sz="1100" dirty="0" smtClean="0">
                  <a:solidFill>
                    <a:srgbClr val="000000"/>
                  </a:solidFill>
                </a:rPr>
                <a:t>1165 </a:t>
              </a:r>
              <a:r>
                <a:rPr lang="fr-FR" altLang="fr-FR" sz="1100" dirty="0" smtClean="0">
                  <a:solidFill>
                    <a:srgbClr val="373739"/>
                  </a:solidFill>
                </a:rPr>
                <a:t>(</a:t>
              </a:r>
              <a:r>
                <a:rPr lang="fr-FR" altLang="fr-FR" sz="1100" dirty="0" smtClean="0">
                  <a:solidFill>
                    <a:srgbClr val="000000"/>
                  </a:solidFill>
                </a:rPr>
                <a:t>28%</a:t>
              </a:r>
              <a:r>
                <a:rPr lang="fr-FR" altLang="fr-FR" sz="1100" dirty="0" smtClean="0">
                  <a:solidFill>
                    <a:srgbClr val="373739"/>
                  </a:solidFill>
                </a:rPr>
                <a:t>)</a:t>
              </a:r>
              <a:endParaRPr lang="fr-FR" altLang="fr-FR" dirty="0">
                <a:solidFill>
                  <a:srgbClr val="373739"/>
                </a:solidFill>
              </a:endParaRPr>
            </a:p>
          </p:txBody>
        </p:sp>
        <p:sp>
          <p:nvSpPr>
            <p:cNvPr id="107" name="Freeform 31"/>
            <p:cNvSpPr>
              <a:spLocks/>
            </p:cNvSpPr>
            <p:nvPr/>
          </p:nvSpPr>
          <p:spPr bwMode="auto">
            <a:xfrm>
              <a:off x="3927" y="1445"/>
              <a:ext cx="1083" cy="330"/>
            </a:xfrm>
            <a:custGeom>
              <a:avLst/>
              <a:gdLst>
                <a:gd name="T0" fmla="*/ 0 w 4160"/>
                <a:gd name="T1" fmla="*/ 0 h 1376"/>
                <a:gd name="T2" fmla="*/ 0 w 4160"/>
                <a:gd name="T3" fmla="*/ 0 h 1376"/>
                <a:gd name="T4" fmla="*/ 0 w 4160"/>
                <a:gd name="T5" fmla="*/ 0 h 1376"/>
                <a:gd name="T6" fmla="*/ 0 w 4160"/>
                <a:gd name="T7" fmla="*/ 0 h 1376"/>
                <a:gd name="T8" fmla="*/ 0 w 4160"/>
                <a:gd name="T9" fmla="*/ 0 h 1376"/>
                <a:gd name="T10" fmla="*/ 0 w 4160"/>
                <a:gd name="T11" fmla="*/ 0 h 1376"/>
                <a:gd name="T12" fmla="*/ 0 w 4160"/>
                <a:gd name="T13" fmla="*/ 0 h 1376"/>
                <a:gd name="T14" fmla="*/ 0 w 4160"/>
                <a:gd name="T15" fmla="*/ 0 h 1376"/>
                <a:gd name="T16" fmla="*/ 0 w 4160"/>
                <a:gd name="T17" fmla="*/ 0 h 13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160" h="1376">
                  <a:moveTo>
                    <a:pt x="230" y="0"/>
                  </a:moveTo>
                  <a:cubicBezTo>
                    <a:pt x="104" y="0"/>
                    <a:pt x="0" y="105"/>
                    <a:pt x="0" y="231"/>
                  </a:cubicBezTo>
                  <a:lnTo>
                    <a:pt x="0" y="1148"/>
                  </a:lnTo>
                  <a:cubicBezTo>
                    <a:pt x="0" y="1274"/>
                    <a:pt x="104" y="1376"/>
                    <a:pt x="230" y="1376"/>
                  </a:cubicBezTo>
                  <a:lnTo>
                    <a:pt x="3932" y="1376"/>
                  </a:lnTo>
                  <a:cubicBezTo>
                    <a:pt x="4058" y="1376"/>
                    <a:pt x="4160" y="1274"/>
                    <a:pt x="4160" y="1148"/>
                  </a:cubicBezTo>
                  <a:lnTo>
                    <a:pt x="4160" y="231"/>
                  </a:lnTo>
                  <a:cubicBezTo>
                    <a:pt x="4160" y="105"/>
                    <a:pt x="4058" y="0"/>
                    <a:pt x="3932" y="0"/>
                  </a:cubicBezTo>
                  <a:lnTo>
                    <a:pt x="230" y="0"/>
                  </a:lnTo>
                  <a:close/>
                </a:path>
              </a:pathLst>
            </a:custGeom>
            <a:solidFill>
              <a:srgbClr val="C0C0C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8" name="Freeform 32"/>
            <p:cNvSpPr>
              <a:spLocks noEditPoints="1"/>
            </p:cNvSpPr>
            <p:nvPr/>
          </p:nvSpPr>
          <p:spPr bwMode="auto">
            <a:xfrm>
              <a:off x="3926" y="1444"/>
              <a:ext cx="1084" cy="331"/>
            </a:xfrm>
            <a:custGeom>
              <a:avLst/>
              <a:gdLst>
                <a:gd name="T0" fmla="*/ 45 w 1000"/>
                <a:gd name="T1" fmla="*/ 2 h 331"/>
                <a:gd name="T2" fmla="*/ 30 w 1000"/>
                <a:gd name="T3" fmla="*/ 8 h 331"/>
                <a:gd name="T4" fmla="*/ 18 w 1000"/>
                <a:gd name="T5" fmla="*/ 18 h 331"/>
                <a:gd name="T6" fmla="*/ 8 w 1000"/>
                <a:gd name="T7" fmla="*/ 30 h 331"/>
                <a:gd name="T8" fmla="*/ 3 w 1000"/>
                <a:gd name="T9" fmla="*/ 45 h 331"/>
                <a:gd name="T10" fmla="*/ 1 w 1000"/>
                <a:gd name="T11" fmla="*/ 276 h 331"/>
                <a:gd name="T12" fmla="*/ 4 w 1000"/>
                <a:gd name="T13" fmla="*/ 292 h 331"/>
                <a:gd name="T14" fmla="*/ 11 w 1000"/>
                <a:gd name="T15" fmla="*/ 307 h 331"/>
                <a:gd name="T16" fmla="*/ 22 w 1000"/>
                <a:gd name="T17" fmla="*/ 318 h 331"/>
                <a:gd name="T18" fmla="*/ 35 w 1000"/>
                <a:gd name="T19" fmla="*/ 326 h 331"/>
                <a:gd name="T20" fmla="*/ 51 w 1000"/>
                <a:gd name="T21" fmla="*/ 330 h 331"/>
                <a:gd name="T22" fmla="*/ 950 w 1000"/>
                <a:gd name="T23" fmla="*/ 330 h 331"/>
                <a:gd name="T24" fmla="*/ 966 w 1000"/>
                <a:gd name="T25" fmla="*/ 326 h 331"/>
                <a:gd name="T26" fmla="*/ 979 w 1000"/>
                <a:gd name="T27" fmla="*/ 318 h 331"/>
                <a:gd name="T28" fmla="*/ 990 w 1000"/>
                <a:gd name="T29" fmla="*/ 307 h 331"/>
                <a:gd name="T30" fmla="*/ 997 w 1000"/>
                <a:gd name="T31" fmla="*/ 292 h 331"/>
                <a:gd name="T32" fmla="*/ 999 w 1000"/>
                <a:gd name="T33" fmla="*/ 276 h 331"/>
                <a:gd name="T34" fmla="*/ 998 w 1000"/>
                <a:gd name="T35" fmla="*/ 45 h 331"/>
                <a:gd name="T36" fmla="*/ 992 w 1000"/>
                <a:gd name="T37" fmla="*/ 30 h 331"/>
                <a:gd name="T38" fmla="*/ 983 w 1000"/>
                <a:gd name="T39" fmla="*/ 18 h 331"/>
                <a:gd name="T40" fmla="*/ 971 w 1000"/>
                <a:gd name="T41" fmla="*/ 8 h 331"/>
                <a:gd name="T42" fmla="*/ 956 w 1000"/>
                <a:gd name="T43" fmla="*/ 2 h 331"/>
                <a:gd name="T44" fmla="*/ 56 w 1000"/>
                <a:gd name="T45" fmla="*/ 1 h 331"/>
                <a:gd name="T46" fmla="*/ 956 w 1000"/>
                <a:gd name="T47" fmla="*/ 2 h 331"/>
                <a:gd name="T48" fmla="*/ 971 w 1000"/>
                <a:gd name="T49" fmla="*/ 7 h 331"/>
                <a:gd name="T50" fmla="*/ 984 w 1000"/>
                <a:gd name="T51" fmla="*/ 17 h 331"/>
                <a:gd name="T52" fmla="*/ 993 w 1000"/>
                <a:gd name="T53" fmla="*/ 30 h 331"/>
                <a:gd name="T54" fmla="*/ 999 w 1000"/>
                <a:gd name="T55" fmla="*/ 45 h 331"/>
                <a:gd name="T56" fmla="*/ 1000 w 1000"/>
                <a:gd name="T57" fmla="*/ 276 h 331"/>
                <a:gd name="T58" fmla="*/ 998 w 1000"/>
                <a:gd name="T59" fmla="*/ 293 h 331"/>
                <a:gd name="T60" fmla="*/ 991 w 1000"/>
                <a:gd name="T61" fmla="*/ 307 h 331"/>
                <a:gd name="T62" fmla="*/ 980 w 1000"/>
                <a:gd name="T63" fmla="*/ 319 h 331"/>
                <a:gd name="T64" fmla="*/ 966 w 1000"/>
                <a:gd name="T65" fmla="*/ 327 h 331"/>
                <a:gd name="T66" fmla="*/ 950 w 1000"/>
                <a:gd name="T67" fmla="*/ 331 h 331"/>
                <a:gd name="T68" fmla="*/ 51 w 1000"/>
                <a:gd name="T69" fmla="*/ 331 h 331"/>
                <a:gd name="T70" fmla="*/ 35 w 1000"/>
                <a:gd name="T71" fmla="*/ 327 h 331"/>
                <a:gd name="T72" fmla="*/ 21 w 1000"/>
                <a:gd name="T73" fmla="*/ 319 h 331"/>
                <a:gd name="T74" fmla="*/ 10 w 1000"/>
                <a:gd name="T75" fmla="*/ 307 h 331"/>
                <a:gd name="T76" fmla="*/ 3 w 1000"/>
                <a:gd name="T77" fmla="*/ 293 h 331"/>
                <a:gd name="T78" fmla="*/ 0 w 1000"/>
                <a:gd name="T79" fmla="*/ 276 h 331"/>
                <a:gd name="T80" fmla="*/ 2 w 1000"/>
                <a:gd name="T81" fmla="*/ 45 h 331"/>
                <a:gd name="T82" fmla="*/ 7 w 1000"/>
                <a:gd name="T83" fmla="*/ 30 h 331"/>
                <a:gd name="T84" fmla="*/ 17 w 1000"/>
                <a:gd name="T85" fmla="*/ 17 h 331"/>
                <a:gd name="T86" fmla="*/ 30 w 1000"/>
                <a:gd name="T87" fmla="*/ 7 h 331"/>
                <a:gd name="T88" fmla="*/ 45 w 1000"/>
                <a:gd name="T89" fmla="*/ 2 h 331"/>
                <a:gd name="T90" fmla="*/ 945 w 1000"/>
                <a:gd name="T91" fmla="*/ 0 h 33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000" h="331">
                  <a:moveTo>
                    <a:pt x="56" y="1"/>
                  </a:moveTo>
                  <a:lnTo>
                    <a:pt x="51" y="2"/>
                  </a:lnTo>
                  <a:lnTo>
                    <a:pt x="45" y="2"/>
                  </a:lnTo>
                  <a:lnTo>
                    <a:pt x="40" y="4"/>
                  </a:lnTo>
                  <a:lnTo>
                    <a:pt x="35" y="6"/>
                  </a:lnTo>
                  <a:lnTo>
                    <a:pt x="30" y="8"/>
                  </a:lnTo>
                  <a:lnTo>
                    <a:pt x="26" y="11"/>
                  </a:lnTo>
                  <a:lnTo>
                    <a:pt x="22" y="14"/>
                  </a:lnTo>
                  <a:lnTo>
                    <a:pt x="18" y="18"/>
                  </a:lnTo>
                  <a:lnTo>
                    <a:pt x="14" y="21"/>
                  </a:lnTo>
                  <a:lnTo>
                    <a:pt x="11" y="26"/>
                  </a:lnTo>
                  <a:lnTo>
                    <a:pt x="8" y="30"/>
                  </a:lnTo>
                  <a:lnTo>
                    <a:pt x="6" y="35"/>
                  </a:lnTo>
                  <a:lnTo>
                    <a:pt x="4" y="40"/>
                  </a:lnTo>
                  <a:lnTo>
                    <a:pt x="3" y="45"/>
                  </a:lnTo>
                  <a:lnTo>
                    <a:pt x="2" y="51"/>
                  </a:lnTo>
                  <a:lnTo>
                    <a:pt x="1" y="56"/>
                  </a:lnTo>
                  <a:lnTo>
                    <a:pt x="1" y="276"/>
                  </a:lnTo>
                  <a:lnTo>
                    <a:pt x="2" y="282"/>
                  </a:lnTo>
                  <a:lnTo>
                    <a:pt x="3" y="287"/>
                  </a:lnTo>
                  <a:lnTo>
                    <a:pt x="4" y="292"/>
                  </a:lnTo>
                  <a:lnTo>
                    <a:pt x="6" y="297"/>
                  </a:lnTo>
                  <a:lnTo>
                    <a:pt x="8" y="302"/>
                  </a:lnTo>
                  <a:lnTo>
                    <a:pt x="11" y="307"/>
                  </a:lnTo>
                  <a:lnTo>
                    <a:pt x="14" y="311"/>
                  </a:lnTo>
                  <a:lnTo>
                    <a:pt x="18" y="315"/>
                  </a:lnTo>
                  <a:lnTo>
                    <a:pt x="22" y="318"/>
                  </a:lnTo>
                  <a:lnTo>
                    <a:pt x="26" y="321"/>
                  </a:lnTo>
                  <a:lnTo>
                    <a:pt x="30" y="324"/>
                  </a:lnTo>
                  <a:lnTo>
                    <a:pt x="35" y="326"/>
                  </a:lnTo>
                  <a:lnTo>
                    <a:pt x="40" y="328"/>
                  </a:lnTo>
                  <a:lnTo>
                    <a:pt x="45" y="330"/>
                  </a:lnTo>
                  <a:lnTo>
                    <a:pt x="51" y="330"/>
                  </a:lnTo>
                  <a:lnTo>
                    <a:pt x="56" y="331"/>
                  </a:lnTo>
                  <a:lnTo>
                    <a:pt x="945" y="331"/>
                  </a:lnTo>
                  <a:lnTo>
                    <a:pt x="950" y="330"/>
                  </a:lnTo>
                  <a:lnTo>
                    <a:pt x="956" y="330"/>
                  </a:lnTo>
                  <a:lnTo>
                    <a:pt x="961" y="328"/>
                  </a:lnTo>
                  <a:lnTo>
                    <a:pt x="966" y="326"/>
                  </a:lnTo>
                  <a:lnTo>
                    <a:pt x="971" y="324"/>
                  </a:lnTo>
                  <a:lnTo>
                    <a:pt x="975" y="321"/>
                  </a:lnTo>
                  <a:lnTo>
                    <a:pt x="979" y="318"/>
                  </a:lnTo>
                  <a:lnTo>
                    <a:pt x="983" y="315"/>
                  </a:lnTo>
                  <a:lnTo>
                    <a:pt x="987" y="311"/>
                  </a:lnTo>
                  <a:lnTo>
                    <a:pt x="990" y="307"/>
                  </a:lnTo>
                  <a:lnTo>
                    <a:pt x="992" y="302"/>
                  </a:lnTo>
                  <a:lnTo>
                    <a:pt x="995" y="297"/>
                  </a:lnTo>
                  <a:lnTo>
                    <a:pt x="997" y="292"/>
                  </a:lnTo>
                  <a:lnTo>
                    <a:pt x="998" y="287"/>
                  </a:lnTo>
                  <a:lnTo>
                    <a:pt x="999" y="282"/>
                  </a:lnTo>
                  <a:lnTo>
                    <a:pt x="999" y="276"/>
                  </a:lnTo>
                  <a:lnTo>
                    <a:pt x="999" y="56"/>
                  </a:lnTo>
                  <a:lnTo>
                    <a:pt x="999" y="51"/>
                  </a:lnTo>
                  <a:lnTo>
                    <a:pt x="998" y="45"/>
                  </a:lnTo>
                  <a:lnTo>
                    <a:pt x="997" y="40"/>
                  </a:lnTo>
                  <a:lnTo>
                    <a:pt x="995" y="35"/>
                  </a:lnTo>
                  <a:lnTo>
                    <a:pt x="992" y="30"/>
                  </a:lnTo>
                  <a:lnTo>
                    <a:pt x="990" y="26"/>
                  </a:lnTo>
                  <a:lnTo>
                    <a:pt x="987" y="21"/>
                  </a:lnTo>
                  <a:lnTo>
                    <a:pt x="983" y="18"/>
                  </a:lnTo>
                  <a:lnTo>
                    <a:pt x="979" y="14"/>
                  </a:lnTo>
                  <a:lnTo>
                    <a:pt x="975" y="11"/>
                  </a:lnTo>
                  <a:lnTo>
                    <a:pt x="971" y="8"/>
                  </a:lnTo>
                  <a:lnTo>
                    <a:pt x="966" y="6"/>
                  </a:lnTo>
                  <a:lnTo>
                    <a:pt x="961" y="4"/>
                  </a:lnTo>
                  <a:lnTo>
                    <a:pt x="956" y="2"/>
                  </a:lnTo>
                  <a:lnTo>
                    <a:pt x="950" y="2"/>
                  </a:lnTo>
                  <a:lnTo>
                    <a:pt x="945" y="1"/>
                  </a:lnTo>
                  <a:lnTo>
                    <a:pt x="56" y="1"/>
                  </a:lnTo>
                  <a:close/>
                  <a:moveTo>
                    <a:pt x="945" y="0"/>
                  </a:moveTo>
                  <a:lnTo>
                    <a:pt x="950" y="1"/>
                  </a:lnTo>
                  <a:lnTo>
                    <a:pt x="956" y="2"/>
                  </a:lnTo>
                  <a:lnTo>
                    <a:pt x="961" y="3"/>
                  </a:lnTo>
                  <a:lnTo>
                    <a:pt x="966" y="5"/>
                  </a:lnTo>
                  <a:lnTo>
                    <a:pt x="971" y="7"/>
                  </a:lnTo>
                  <a:lnTo>
                    <a:pt x="976" y="10"/>
                  </a:lnTo>
                  <a:lnTo>
                    <a:pt x="980" y="13"/>
                  </a:lnTo>
                  <a:lnTo>
                    <a:pt x="984" y="17"/>
                  </a:lnTo>
                  <a:lnTo>
                    <a:pt x="987" y="21"/>
                  </a:lnTo>
                  <a:lnTo>
                    <a:pt x="991" y="25"/>
                  </a:lnTo>
                  <a:lnTo>
                    <a:pt x="993" y="30"/>
                  </a:lnTo>
                  <a:lnTo>
                    <a:pt x="996" y="35"/>
                  </a:lnTo>
                  <a:lnTo>
                    <a:pt x="998" y="40"/>
                  </a:lnTo>
                  <a:lnTo>
                    <a:pt x="999" y="45"/>
                  </a:lnTo>
                  <a:lnTo>
                    <a:pt x="1000" y="50"/>
                  </a:lnTo>
                  <a:lnTo>
                    <a:pt x="1000" y="56"/>
                  </a:lnTo>
                  <a:lnTo>
                    <a:pt x="1000" y="276"/>
                  </a:lnTo>
                  <a:lnTo>
                    <a:pt x="1000" y="282"/>
                  </a:lnTo>
                  <a:lnTo>
                    <a:pt x="999" y="287"/>
                  </a:lnTo>
                  <a:lnTo>
                    <a:pt x="998" y="293"/>
                  </a:lnTo>
                  <a:lnTo>
                    <a:pt x="996" y="298"/>
                  </a:lnTo>
                  <a:lnTo>
                    <a:pt x="993" y="303"/>
                  </a:lnTo>
                  <a:lnTo>
                    <a:pt x="991" y="307"/>
                  </a:lnTo>
                  <a:lnTo>
                    <a:pt x="987" y="312"/>
                  </a:lnTo>
                  <a:lnTo>
                    <a:pt x="984" y="315"/>
                  </a:lnTo>
                  <a:lnTo>
                    <a:pt x="980" y="319"/>
                  </a:lnTo>
                  <a:lnTo>
                    <a:pt x="976" y="322"/>
                  </a:lnTo>
                  <a:lnTo>
                    <a:pt x="971" y="325"/>
                  </a:lnTo>
                  <a:lnTo>
                    <a:pt x="966" y="327"/>
                  </a:lnTo>
                  <a:lnTo>
                    <a:pt x="961" y="329"/>
                  </a:lnTo>
                  <a:lnTo>
                    <a:pt x="956" y="331"/>
                  </a:lnTo>
                  <a:lnTo>
                    <a:pt x="950" y="331"/>
                  </a:lnTo>
                  <a:lnTo>
                    <a:pt x="945" y="331"/>
                  </a:lnTo>
                  <a:lnTo>
                    <a:pt x="56" y="331"/>
                  </a:lnTo>
                  <a:lnTo>
                    <a:pt x="51" y="331"/>
                  </a:lnTo>
                  <a:lnTo>
                    <a:pt x="45" y="331"/>
                  </a:lnTo>
                  <a:lnTo>
                    <a:pt x="40" y="329"/>
                  </a:lnTo>
                  <a:lnTo>
                    <a:pt x="35" y="327"/>
                  </a:lnTo>
                  <a:lnTo>
                    <a:pt x="30" y="325"/>
                  </a:lnTo>
                  <a:lnTo>
                    <a:pt x="25" y="322"/>
                  </a:lnTo>
                  <a:lnTo>
                    <a:pt x="21" y="319"/>
                  </a:lnTo>
                  <a:lnTo>
                    <a:pt x="17" y="315"/>
                  </a:lnTo>
                  <a:lnTo>
                    <a:pt x="13" y="311"/>
                  </a:lnTo>
                  <a:lnTo>
                    <a:pt x="10" y="307"/>
                  </a:lnTo>
                  <a:lnTo>
                    <a:pt x="7" y="303"/>
                  </a:lnTo>
                  <a:lnTo>
                    <a:pt x="5" y="298"/>
                  </a:lnTo>
                  <a:lnTo>
                    <a:pt x="3" y="293"/>
                  </a:lnTo>
                  <a:lnTo>
                    <a:pt x="2" y="287"/>
                  </a:lnTo>
                  <a:lnTo>
                    <a:pt x="1" y="282"/>
                  </a:lnTo>
                  <a:lnTo>
                    <a:pt x="0" y="276"/>
                  </a:lnTo>
                  <a:lnTo>
                    <a:pt x="0" y="56"/>
                  </a:lnTo>
                  <a:lnTo>
                    <a:pt x="1" y="50"/>
                  </a:lnTo>
                  <a:lnTo>
                    <a:pt x="2" y="45"/>
                  </a:lnTo>
                  <a:lnTo>
                    <a:pt x="3" y="40"/>
                  </a:lnTo>
                  <a:lnTo>
                    <a:pt x="5" y="35"/>
                  </a:lnTo>
                  <a:lnTo>
                    <a:pt x="7" y="30"/>
                  </a:lnTo>
                  <a:lnTo>
                    <a:pt x="10" y="25"/>
                  </a:lnTo>
                  <a:lnTo>
                    <a:pt x="13" y="21"/>
                  </a:lnTo>
                  <a:lnTo>
                    <a:pt x="17" y="17"/>
                  </a:lnTo>
                  <a:lnTo>
                    <a:pt x="21" y="13"/>
                  </a:lnTo>
                  <a:lnTo>
                    <a:pt x="25" y="10"/>
                  </a:lnTo>
                  <a:lnTo>
                    <a:pt x="30" y="7"/>
                  </a:lnTo>
                  <a:lnTo>
                    <a:pt x="35" y="5"/>
                  </a:lnTo>
                  <a:lnTo>
                    <a:pt x="40" y="3"/>
                  </a:lnTo>
                  <a:lnTo>
                    <a:pt x="45" y="2"/>
                  </a:lnTo>
                  <a:lnTo>
                    <a:pt x="51" y="1"/>
                  </a:lnTo>
                  <a:lnTo>
                    <a:pt x="56" y="0"/>
                  </a:lnTo>
                  <a:lnTo>
                    <a:pt x="945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" name="Freeform 33"/>
            <p:cNvSpPr>
              <a:spLocks noEditPoints="1"/>
            </p:cNvSpPr>
            <p:nvPr/>
          </p:nvSpPr>
          <p:spPr bwMode="auto">
            <a:xfrm>
              <a:off x="3925" y="1442"/>
              <a:ext cx="1085" cy="333"/>
            </a:xfrm>
            <a:custGeom>
              <a:avLst/>
              <a:gdLst>
                <a:gd name="T0" fmla="*/ 47 w 1003"/>
                <a:gd name="T1" fmla="*/ 6 h 335"/>
                <a:gd name="T2" fmla="*/ 32 w 1003"/>
                <a:gd name="T3" fmla="*/ 12 h 335"/>
                <a:gd name="T4" fmla="*/ 20 w 1003"/>
                <a:gd name="T5" fmla="*/ 21 h 335"/>
                <a:gd name="T6" fmla="*/ 11 w 1003"/>
                <a:gd name="T7" fmla="*/ 33 h 335"/>
                <a:gd name="T8" fmla="*/ 6 w 1003"/>
                <a:gd name="T9" fmla="*/ 48 h 335"/>
                <a:gd name="T10" fmla="*/ 4 w 1003"/>
                <a:gd name="T11" fmla="*/ 278 h 335"/>
                <a:gd name="T12" fmla="*/ 7 w 1003"/>
                <a:gd name="T13" fmla="*/ 294 h 335"/>
                <a:gd name="T14" fmla="*/ 13 w 1003"/>
                <a:gd name="T15" fmla="*/ 308 h 335"/>
                <a:gd name="T16" fmla="*/ 24 w 1003"/>
                <a:gd name="T17" fmla="*/ 319 h 335"/>
                <a:gd name="T18" fmla="*/ 37 w 1003"/>
                <a:gd name="T19" fmla="*/ 327 h 335"/>
                <a:gd name="T20" fmla="*/ 52 w 1003"/>
                <a:gd name="T21" fmla="*/ 330 h 335"/>
                <a:gd name="T22" fmla="*/ 951 w 1003"/>
                <a:gd name="T23" fmla="*/ 330 h 335"/>
                <a:gd name="T24" fmla="*/ 966 w 1003"/>
                <a:gd name="T25" fmla="*/ 327 h 335"/>
                <a:gd name="T26" fmla="*/ 979 w 1003"/>
                <a:gd name="T27" fmla="*/ 319 h 335"/>
                <a:gd name="T28" fmla="*/ 989 w 1003"/>
                <a:gd name="T29" fmla="*/ 308 h 335"/>
                <a:gd name="T30" fmla="*/ 996 w 1003"/>
                <a:gd name="T31" fmla="*/ 294 h 335"/>
                <a:gd name="T32" fmla="*/ 998 w 1003"/>
                <a:gd name="T33" fmla="*/ 278 h 335"/>
                <a:gd name="T34" fmla="*/ 997 w 1003"/>
                <a:gd name="T35" fmla="*/ 47 h 335"/>
                <a:gd name="T36" fmla="*/ 992 w 1003"/>
                <a:gd name="T37" fmla="*/ 33 h 335"/>
                <a:gd name="T38" fmla="*/ 983 w 1003"/>
                <a:gd name="T39" fmla="*/ 21 h 335"/>
                <a:gd name="T40" fmla="*/ 971 w 1003"/>
                <a:gd name="T41" fmla="*/ 12 h 335"/>
                <a:gd name="T42" fmla="*/ 956 w 1003"/>
                <a:gd name="T43" fmla="*/ 6 h 335"/>
                <a:gd name="T44" fmla="*/ 57 w 1003"/>
                <a:gd name="T45" fmla="*/ 5 h 335"/>
                <a:gd name="T46" fmla="*/ 957 w 1003"/>
                <a:gd name="T47" fmla="*/ 2 h 335"/>
                <a:gd name="T48" fmla="*/ 973 w 1003"/>
                <a:gd name="T49" fmla="*/ 8 h 335"/>
                <a:gd name="T50" fmla="*/ 986 w 1003"/>
                <a:gd name="T51" fmla="*/ 18 h 335"/>
                <a:gd name="T52" fmla="*/ 996 w 1003"/>
                <a:gd name="T53" fmla="*/ 31 h 335"/>
                <a:gd name="T54" fmla="*/ 1002 w 1003"/>
                <a:gd name="T55" fmla="*/ 47 h 335"/>
                <a:gd name="T56" fmla="*/ 1003 w 1003"/>
                <a:gd name="T57" fmla="*/ 278 h 335"/>
                <a:gd name="T58" fmla="*/ 1000 w 1003"/>
                <a:gd name="T59" fmla="*/ 295 h 335"/>
                <a:gd name="T60" fmla="*/ 993 w 1003"/>
                <a:gd name="T61" fmla="*/ 310 h 335"/>
                <a:gd name="T62" fmla="*/ 982 w 1003"/>
                <a:gd name="T63" fmla="*/ 322 h 335"/>
                <a:gd name="T64" fmla="*/ 968 w 1003"/>
                <a:gd name="T65" fmla="*/ 331 h 335"/>
                <a:gd name="T66" fmla="*/ 951 w 1003"/>
                <a:gd name="T67" fmla="*/ 335 h 335"/>
                <a:gd name="T68" fmla="*/ 51 w 1003"/>
                <a:gd name="T69" fmla="*/ 335 h 335"/>
                <a:gd name="T70" fmla="*/ 35 w 1003"/>
                <a:gd name="T71" fmla="*/ 331 h 335"/>
                <a:gd name="T72" fmla="*/ 21 w 1003"/>
                <a:gd name="T73" fmla="*/ 322 h 335"/>
                <a:gd name="T74" fmla="*/ 9 w 1003"/>
                <a:gd name="T75" fmla="*/ 310 h 335"/>
                <a:gd name="T76" fmla="*/ 2 w 1003"/>
                <a:gd name="T77" fmla="*/ 295 h 335"/>
                <a:gd name="T78" fmla="*/ 0 w 1003"/>
                <a:gd name="T79" fmla="*/ 278 h 335"/>
                <a:gd name="T80" fmla="*/ 1 w 1003"/>
                <a:gd name="T81" fmla="*/ 46 h 335"/>
                <a:gd name="T82" fmla="*/ 7 w 1003"/>
                <a:gd name="T83" fmla="*/ 31 h 335"/>
                <a:gd name="T84" fmla="*/ 17 w 1003"/>
                <a:gd name="T85" fmla="*/ 17 h 335"/>
                <a:gd name="T86" fmla="*/ 30 w 1003"/>
                <a:gd name="T87" fmla="*/ 7 h 335"/>
                <a:gd name="T88" fmla="*/ 46 w 1003"/>
                <a:gd name="T89" fmla="*/ 2 h 335"/>
                <a:gd name="T90" fmla="*/ 946 w 1003"/>
                <a:gd name="T91" fmla="*/ 0 h 33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003" h="335">
                  <a:moveTo>
                    <a:pt x="57" y="5"/>
                  </a:moveTo>
                  <a:lnTo>
                    <a:pt x="52" y="6"/>
                  </a:lnTo>
                  <a:lnTo>
                    <a:pt x="47" y="6"/>
                  </a:lnTo>
                  <a:lnTo>
                    <a:pt x="42" y="8"/>
                  </a:lnTo>
                  <a:lnTo>
                    <a:pt x="37" y="10"/>
                  </a:lnTo>
                  <a:lnTo>
                    <a:pt x="32" y="12"/>
                  </a:lnTo>
                  <a:lnTo>
                    <a:pt x="28" y="15"/>
                  </a:lnTo>
                  <a:lnTo>
                    <a:pt x="24" y="17"/>
                  </a:lnTo>
                  <a:lnTo>
                    <a:pt x="20" y="21"/>
                  </a:lnTo>
                  <a:lnTo>
                    <a:pt x="17" y="25"/>
                  </a:lnTo>
                  <a:lnTo>
                    <a:pt x="13" y="29"/>
                  </a:lnTo>
                  <a:lnTo>
                    <a:pt x="11" y="33"/>
                  </a:lnTo>
                  <a:lnTo>
                    <a:pt x="9" y="38"/>
                  </a:lnTo>
                  <a:lnTo>
                    <a:pt x="7" y="43"/>
                  </a:lnTo>
                  <a:lnTo>
                    <a:pt x="6" y="48"/>
                  </a:lnTo>
                  <a:lnTo>
                    <a:pt x="5" y="53"/>
                  </a:lnTo>
                  <a:lnTo>
                    <a:pt x="4" y="58"/>
                  </a:lnTo>
                  <a:lnTo>
                    <a:pt x="4" y="278"/>
                  </a:lnTo>
                  <a:lnTo>
                    <a:pt x="5" y="284"/>
                  </a:lnTo>
                  <a:lnTo>
                    <a:pt x="6" y="289"/>
                  </a:lnTo>
                  <a:lnTo>
                    <a:pt x="7" y="294"/>
                  </a:lnTo>
                  <a:lnTo>
                    <a:pt x="9" y="299"/>
                  </a:lnTo>
                  <a:lnTo>
                    <a:pt x="11" y="303"/>
                  </a:lnTo>
                  <a:lnTo>
                    <a:pt x="13" y="308"/>
                  </a:lnTo>
                  <a:lnTo>
                    <a:pt x="17" y="312"/>
                  </a:lnTo>
                  <a:lnTo>
                    <a:pt x="20" y="315"/>
                  </a:lnTo>
                  <a:lnTo>
                    <a:pt x="24" y="319"/>
                  </a:lnTo>
                  <a:lnTo>
                    <a:pt x="28" y="322"/>
                  </a:lnTo>
                  <a:lnTo>
                    <a:pt x="32" y="324"/>
                  </a:lnTo>
                  <a:lnTo>
                    <a:pt x="37" y="327"/>
                  </a:lnTo>
                  <a:lnTo>
                    <a:pt x="42" y="328"/>
                  </a:lnTo>
                  <a:lnTo>
                    <a:pt x="47" y="330"/>
                  </a:lnTo>
                  <a:lnTo>
                    <a:pt x="52" y="330"/>
                  </a:lnTo>
                  <a:lnTo>
                    <a:pt x="57" y="331"/>
                  </a:lnTo>
                  <a:lnTo>
                    <a:pt x="946" y="331"/>
                  </a:lnTo>
                  <a:lnTo>
                    <a:pt x="951" y="330"/>
                  </a:lnTo>
                  <a:lnTo>
                    <a:pt x="957" y="330"/>
                  </a:lnTo>
                  <a:lnTo>
                    <a:pt x="962" y="328"/>
                  </a:lnTo>
                  <a:lnTo>
                    <a:pt x="966" y="327"/>
                  </a:lnTo>
                  <a:lnTo>
                    <a:pt x="971" y="324"/>
                  </a:lnTo>
                  <a:lnTo>
                    <a:pt x="975" y="322"/>
                  </a:lnTo>
                  <a:lnTo>
                    <a:pt x="979" y="319"/>
                  </a:lnTo>
                  <a:lnTo>
                    <a:pt x="983" y="315"/>
                  </a:lnTo>
                  <a:lnTo>
                    <a:pt x="986" y="311"/>
                  </a:lnTo>
                  <a:lnTo>
                    <a:pt x="989" y="308"/>
                  </a:lnTo>
                  <a:lnTo>
                    <a:pt x="992" y="303"/>
                  </a:lnTo>
                  <a:lnTo>
                    <a:pt x="994" y="298"/>
                  </a:lnTo>
                  <a:lnTo>
                    <a:pt x="996" y="294"/>
                  </a:lnTo>
                  <a:lnTo>
                    <a:pt x="997" y="289"/>
                  </a:lnTo>
                  <a:lnTo>
                    <a:pt x="998" y="284"/>
                  </a:lnTo>
                  <a:lnTo>
                    <a:pt x="998" y="278"/>
                  </a:lnTo>
                  <a:lnTo>
                    <a:pt x="998" y="58"/>
                  </a:lnTo>
                  <a:lnTo>
                    <a:pt x="998" y="53"/>
                  </a:lnTo>
                  <a:lnTo>
                    <a:pt x="997" y="47"/>
                  </a:lnTo>
                  <a:lnTo>
                    <a:pt x="996" y="42"/>
                  </a:lnTo>
                  <a:lnTo>
                    <a:pt x="994" y="38"/>
                  </a:lnTo>
                  <a:lnTo>
                    <a:pt x="992" y="33"/>
                  </a:lnTo>
                  <a:lnTo>
                    <a:pt x="989" y="29"/>
                  </a:lnTo>
                  <a:lnTo>
                    <a:pt x="986" y="25"/>
                  </a:lnTo>
                  <a:lnTo>
                    <a:pt x="983" y="21"/>
                  </a:lnTo>
                  <a:lnTo>
                    <a:pt x="979" y="17"/>
                  </a:lnTo>
                  <a:lnTo>
                    <a:pt x="975" y="14"/>
                  </a:lnTo>
                  <a:lnTo>
                    <a:pt x="971" y="12"/>
                  </a:lnTo>
                  <a:lnTo>
                    <a:pt x="966" y="10"/>
                  </a:lnTo>
                  <a:lnTo>
                    <a:pt x="961" y="8"/>
                  </a:lnTo>
                  <a:lnTo>
                    <a:pt x="956" y="6"/>
                  </a:lnTo>
                  <a:lnTo>
                    <a:pt x="951" y="6"/>
                  </a:lnTo>
                  <a:lnTo>
                    <a:pt x="946" y="5"/>
                  </a:lnTo>
                  <a:lnTo>
                    <a:pt x="57" y="5"/>
                  </a:lnTo>
                  <a:close/>
                  <a:moveTo>
                    <a:pt x="946" y="0"/>
                  </a:moveTo>
                  <a:lnTo>
                    <a:pt x="952" y="1"/>
                  </a:lnTo>
                  <a:lnTo>
                    <a:pt x="957" y="2"/>
                  </a:lnTo>
                  <a:lnTo>
                    <a:pt x="963" y="3"/>
                  </a:lnTo>
                  <a:lnTo>
                    <a:pt x="968" y="5"/>
                  </a:lnTo>
                  <a:lnTo>
                    <a:pt x="973" y="8"/>
                  </a:lnTo>
                  <a:lnTo>
                    <a:pt x="978" y="10"/>
                  </a:lnTo>
                  <a:lnTo>
                    <a:pt x="982" y="14"/>
                  </a:lnTo>
                  <a:lnTo>
                    <a:pt x="986" y="18"/>
                  </a:lnTo>
                  <a:lnTo>
                    <a:pt x="990" y="22"/>
                  </a:lnTo>
                  <a:lnTo>
                    <a:pt x="993" y="26"/>
                  </a:lnTo>
                  <a:lnTo>
                    <a:pt x="996" y="31"/>
                  </a:lnTo>
                  <a:lnTo>
                    <a:pt x="999" y="36"/>
                  </a:lnTo>
                  <a:lnTo>
                    <a:pt x="1000" y="41"/>
                  </a:lnTo>
                  <a:lnTo>
                    <a:pt x="1002" y="47"/>
                  </a:lnTo>
                  <a:lnTo>
                    <a:pt x="1003" y="52"/>
                  </a:lnTo>
                  <a:lnTo>
                    <a:pt x="1003" y="58"/>
                  </a:lnTo>
                  <a:lnTo>
                    <a:pt x="1003" y="278"/>
                  </a:lnTo>
                  <a:lnTo>
                    <a:pt x="1003" y="284"/>
                  </a:lnTo>
                  <a:lnTo>
                    <a:pt x="1002" y="290"/>
                  </a:lnTo>
                  <a:lnTo>
                    <a:pt x="1000" y="295"/>
                  </a:lnTo>
                  <a:lnTo>
                    <a:pt x="998" y="301"/>
                  </a:lnTo>
                  <a:lnTo>
                    <a:pt x="996" y="306"/>
                  </a:lnTo>
                  <a:lnTo>
                    <a:pt x="993" y="310"/>
                  </a:lnTo>
                  <a:lnTo>
                    <a:pt x="990" y="315"/>
                  </a:lnTo>
                  <a:lnTo>
                    <a:pt x="986" y="319"/>
                  </a:lnTo>
                  <a:lnTo>
                    <a:pt x="982" y="322"/>
                  </a:lnTo>
                  <a:lnTo>
                    <a:pt x="978" y="326"/>
                  </a:lnTo>
                  <a:lnTo>
                    <a:pt x="973" y="329"/>
                  </a:lnTo>
                  <a:lnTo>
                    <a:pt x="968" y="331"/>
                  </a:lnTo>
                  <a:lnTo>
                    <a:pt x="963" y="333"/>
                  </a:lnTo>
                  <a:lnTo>
                    <a:pt x="957" y="334"/>
                  </a:lnTo>
                  <a:lnTo>
                    <a:pt x="951" y="335"/>
                  </a:lnTo>
                  <a:lnTo>
                    <a:pt x="946" y="335"/>
                  </a:lnTo>
                  <a:lnTo>
                    <a:pt x="57" y="335"/>
                  </a:lnTo>
                  <a:lnTo>
                    <a:pt x="51" y="335"/>
                  </a:lnTo>
                  <a:lnTo>
                    <a:pt x="46" y="334"/>
                  </a:lnTo>
                  <a:lnTo>
                    <a:pt x="40" y="333"/>
                  </a:lnTo>
                  <a:lnTo>
                    <a:pt x="35" y="331"/>
                  </a:lnTo>
                  <a:lnTo>
                    <a:pt x="30" y="328"/>
                  </a:lnTo>
                  <a:lnTo>
                    <a:pt x="25" y="326"/>
                  </a:lnTo>
                  <a:lnTo>
                    <a:pt x="21" y="322"/>
                  </a:lnTo>
                  <a:lnTo>
                    <a:pt x="17" y="319"/>
                  </a:lnTo>
                  <a:lnTo>
                    <a:pt x="13" y="315"/>
                  </a:lnTo>
                  <a:lnTo>
                    <a:pt x="9" y="310"/>
                  </a:lnTo>
                  <a:lnTo>
                    <a:pt x="7" y="305"/>
                  </a:lnTo>
                  <a:lnTo>
                    <a:pt x="4" y="300"/>
                  </a:lnTo>
                  <a:lnTo>
                    <a:pt x="2" y="295"/>
                  </a:lnTo>
                  <a:lnTo>
                    <a:pt x="1" y="290"/>
                  </a:lnTo>
                  <a:lnTo>
                    <a:pt x="0" y="284"/>
                  </a:lnTo>
                  <a:lnTo>
                    <a:pt x="0" y="278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1" y="46"/>
                  </a:lnTo>
                  <a:lnTo>
                    <a:pt x="2" y="41"/>
                  </a:lnTo>
                  <a:lnTo>
                    <a:pt x="4" y="36"/>
                  </a:lnTo>
                  <a:lnTo>
                    <a:pt x="7" y="31"/>
                  </a:lnTo>
                  <a:lnTo>
                    <a:pt x="10" y="26"/>
                  </a:lnTo>
                  <a:lnTo>
                    <a:pt x="13" y="22"/>
                  </a:lnTo>
                  <a:lnTo>
                    <a:pt x="17" y="17"/>
                  </a:lnTo>
                  <a:lnTo>
                    <a:pt x="21" y="14"/>
                  </a:lnTo>
                  <a:lnTo>
                    <a:pt x="25" y="10"/>
                  </a:lnTo>
                  <a:lnTo>
                    <a:pt x="30" y="7"/>
                  </a:lnTo>
                  <a:lnTo>
                    <a:pt x="35" y="5"/>
                  </a:lnTo>
                  <a:lnTo>
                    <a:pt x="40" y="3"/>
                  </a:lnTo>
                  <a:lnTo>
                    <a:pt x="46" y="2"/>
                  </a:lnTo>
                  <a:lnTo>
                    <a:pt x="51" y="1"/>
                  </a:lnTo>
                  <a:lnTo>
                    <a:pt x="57" y="0"/>
                  </a:lnTo>
                  <a:lnTo>
                    <a:pt x="946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" name="Rectangle 34"/>
            <p:cNvSpPr>
              <a:spLocks noChangeArrowheads="1"/>
            </p:cNvSpPr>
            <p:nvPr/>
          </p:nvSpPr>
          <p:spPr bwMode="auto">
            <a:xfrm>
              <a:off x="4105" y="1495"/>
              <a:ext cx="66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ct val="110000"/>
                </a:lnSpc>
                <a:spcBef>
                  <a:spcPts val="1200"/>
                </a:spcBef>
                <a:defRPr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ts val="6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2"/>
                </a:buClr>
                <a:buFont typeface="Symbol" panose="05050102010706020507" pitchFamily="18" charset="2"/>
                <a:buChar char="·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110000"/>
                </a:lnSpc>
                <a:buFont typeface="Symbol" panose="05050102010706020507" pitchFamily="18" charset="2"/>
                <a:buChar char="·"/>
                <a:defRPr sz="1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110000"/>
                </a:lnSpc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fr-FR" altLang="fr-FR" sz="1000" dirty="0">
                  <a:solidFill>
                    <a:srgbClr val="000000"/>
                  </a:solidFill>
                </a:rPr>
                <a:t>Localisation</a:t>
              </a:r>
              <a:r>
                <a:rPr lang="fr-FR" altLang="fr-FR" sz="1000" b="0" dirty="0">
                  <a:solidFill>
                    <a:srgbClr val="000000"/>
                  </a:solidFill>
                </a:rPr>
                <a:t> </a:t>
              </a:r>
              <a:r>
                <a:rPr lang="fr-FR" altLang="fr-FR" sz="1000" dirty="0">
                  <a:solidFill>
                    <a:srgbClr val="000000"/>
                  </a:solidFill>
                </a:rPr>
                <a:t>non</a:t>
              </a:r>
              <a:r>
                <a:rPr lang="fr-FR" altLang="fr-FR" sz="1000" b="0" dirty="0">
                  <a:solidFill>
                    <a:srgbClr val="000000"/>
                  </a:solidFill>
                </a:rPr>
                <a:t> </a:t>
              </a:r>
              <a:endParaRPr lang="fr-FR" altLang="fr-FR" b="0" dirty="0">
                <a:solidFill>
                  <a:schemeClr val="tx1"/>
                </a:solidFill>
              </a:endParaRPr>
            </a:p>
          </p:txBody>
        </p:sp>
        <p:sp>
          <p:nvSpPr>
            <p:cNvPr id="111" name="Rectangle 35"/>
            <p:cNvSpPr>
              <a:spLocks noChangeArrowheads="1"/>
            </p:cNvSpPr>
            <p:nvPr/>
          </p:nvSpPr>
          <p:spPr bwMode="auto">
            <a:xfrm>
              <a:off x="4184" y="1596"/>
              <a:ext cx="644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lnSpc>
                  <a:spcPct val="110000"/>
                </a:lnSpc>
                <a:spcBef>
                  <a:spcPts val="1200"/>
                </a:spcBef>
                <a:defRPr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ts val="6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2"/>
                </a:buClr>
                <a:buFont typeface="Symbol" panose="05050102010706020507" pitchFamily="18" charset="2"/>
                <a:buChar char="·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110000"/>
                </a:lnSpc>
                <a:buFont typeface="Symbol" panose="05050102010706020507" pitchFamily="18" charset="2"/>
                <a:buChar char="·"/>
                <a:defRPr sz="1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110000"/>
                </a:lnSpc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fr-FR" altLang="fr-FR" sz="1000" dirty="0">
                  <a:solidFill>
                    <a:srgbClr val="000000"/>
                  </a:solidFill>
                </a:rPr>
                <a:t>renseignée</a:t>
              </a:r>
              <a:r>
                <a:rPr lang="fr-FR" altLang="fr-FR" sz="1000" b="0" dirty="0">
                  <a:solidFill>
                    <a:srgbClr val="000000"/>
                  </a:solidFill>
                </a:rPr>
                <a:t> </a:t>
              </a:r>
              <a:endParaRPr lang="fr-FR" altLang="fr-FR" b="0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36"/>
            <p:cNvSpPr>
              <a:spLocks noChangeArrowheads="1"/>
            </p:cNvSpPr>
            <p:nvPr/>
          </p:nvSpPr>
          <p:spPr bwMode="auto">
            <a:xfrm>
              <a:off x="4630" y="1599"/>
              <a:ext cx="31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ct val="110000"/>
                </a:lnSpc>
                <a:spcBef>
                  <a:spcPts val="1200"/>
                </a:spcBef>
                <a:defRPr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ts val="6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2"/>
                </a:buClr>
                <a:buFont typeface="Symbol" panose="05050102010706020507" pitchFamily="18" charset="2"/>
                <a:buChar char="·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110000"/>
                </a:lnSpc>
                <a:buFont typeface="Symbol" panose="05050102010706020507" pitchFamily="18" charset="2"/>
                <a:buChar char="·"/>
                <a:defRPr sz="1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110000"/>
                </a:lnSpc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fr-FR" altLang="fr-FR" sz="1100" dirty="0">
                  <a:solidFill>
                    <a:srgbClr val="000000"/>
                  </a:solidFill>
                </a:rPr>
                <a:t>4</a:t>
              </a:r>
              <a:r>
                <a:rPr lang="fr-FR" altLang="fr-FR" sz="1100" dirty="0" smtClean="0">
                  <a:solidFill>
                    <a:srgbClr val="000000"/>
                  </a:solidFill>
                </a:rPr>
                <a:t>8 (1%)</a:t>
              </a:r>
              <a:endParaRPr lang="fr-FR" altLang="fr-FR" dirty="0">
                <a:solidFill>
                  <a:schemeClr val="tx1"/>
                </a:solidFill>
              </a:endParaRPr>
            </a:p>
          </p:txBody>
        </p:sp>
        <p:sp>
          <p:nvSpPr>
            <p:cNvPr id="113" name="Freeform 37"/>
            <p:cNvSpPr>
              <a:spLocks/>
            </p:cNvSpPr>
            <p:nvPr/>
          </p:nvSpPr>
          <p:spPr bwMode="auto">
            <a:xfrm>
              <a:off x="520" y="1976"/>
              <a:ext cx="1087" cy="404"/>
            </a:xfrm>
            <a:custGeom>
              <a:avLst/>
              <a:gdLst>
                <a:gd name="T0" fmla="*/ 0 w 18128"/>
                <a:gd name="T1" fmla="*/ 0 h 6736"/>
                <a:gd name="T2" fmla="*/ 0 w 18128"/>
                <a:gd name="T3" fmla="*/ 0 h 6736"/>
                <a:gd name="T4" fmla="*/ 0 w 18128"/>
                <a:gd name="T5" fmla="*/ 0 h 6736"/>
                <a:gd name="T6" fmla="*/ 0 w 18128"/>
                <a:gd name="T7" fmla="*/ 0 h 6736"/>
                <a:gd name="T8" fmla="*/ 0 w 18128"/>
                <a:gd name="T9" fmla="*/ 0 h 6736"/>
                <a:gd name="T10" fmla="*/ 0 w 18128"/>
                <a:gd name="T11" fmla="*/ 0 h 6736"/>
                <a:gd name="T12" fmla="*/ 0 w 18128"/>
                <a:gd name="T13" fmla="*/ 0 h 6736"/>
                <a:gd name="T14" fmla="*/ 0 w 18128"/>
                <a:gd name="T15" fmla="*/ 0 h 6736"/>
                <a:gd name="T16" fmla="*/ 0 w 18128"/>
                <a:gd name="T17" fmla="*/ 0 h 67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128" h="6736">
                  <a:moveTo>
                    <a:pt x="1122" y="0"/>
                  </a:moveTo>
                  <a:cubicBezTo>
                    <a:pt x="503" y="0"/>
                    <a:pt x="0" y="505"/>
                    <a:pt x="0" y="1125"/>
                  </a:cubicBezTo>
                  <a:lnTo>
                    <a:pt x="0" y="5617"/>
                  </a:lnTo>
                  <a:cubicBezTo>
                    <a:pt x="0" y="6238"/>
                    <a:pt x="503" y="6736"/>
                    <a:pt x="1122" y="6736"/>
                  </a:cubicBezTo>
                  <a:lnTo>
                    <a:pt x="17012" y="6736"/>
                  </a:lnTo>
                  <a:cubicBezTo>
                    <a:pt x="17631" y="6736"/>
                    <a:pt x="18128" y="6238"/>
                    <a:pt x="18128" y="5617"/>
                  </a:cubicBezTo>
                  <a:lnTo>
                    <a:pt x="18128" y="1125"/>
                  </a:lnTo>
                  <a:cubicBezTo>
                    <a:pt x="18128" y="505"/>
                    <a:pt x="17631" y="0"/>
                    <a:pt x="17012" y="0"/>
                  </a:cubicBezTo>
                  <a:lnTo>
                    <a:pt x="1122" y="0"/>
                  </a:lnTo>
                  <a:close/>
                </a:path>
              </a:pathLst>
            </a:custGeom>
            <a:solidFill>
              <a:srgbClr val="0070C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4" name="Freeform 38"/>
            <p:cNvSpPr>
              <a:spLocks noEditPoints="1"/>
            </p:cNvSpPr>
            <p:nvPr/>
          </p:nvSpPr>
          <p:spPr bwMode="auto">
            <a:xfrm>
              <a:off x="519" y="1975"/>
              <a:ext cx="1089" cy="405"/>
            </a:xfrm>
            <a:custGeom>
              <a:avLst/>
              <a:gdLst>
                <a:gd name="T0" fmla="*/ 55 w 1089"/>
                <a:gd name="T1" fmla="*/ 3 h 405"/>
                <a:gd name="T2" fmla="*/ 36 w 1089"/>
                <a:gd name="T3" fmla="*/ 9 h 405"/>
                <a:gd name="T4" fmla="*/ 21 w 1089"/>
                <a:gd name="T5" fmla="*/ 21 h 405"/>
                <a:gd name="T6" fmla="*/ 9 w 1089"/>
                <a:gd name="T7" fmla="*/ 36 h 405"/>
                <a:gd name="T8" fmla="*/ 3 w 1089"/>
                <a:gd name="T9" fmla="*/ 55 h 405"/>
                <a:gd name="T10" fmla="*/ 1 w 1089"/>
                <a:gd name="T11" fmla="*/ 338 h 405"/>
                <a:gd name="T12" fmla="*/ 4 w 1089"/>
                <a:gd name="T13" fmla="*/ 358 h 405"/>
                <a:gd name="T14" fmla="*/ 13 w 1089"/>
                <a:gd name="T15" fmla="*/ 375 h 405"/>
                <a:gd name="T16" fmla="*/ 26 w 1089"/>
                <a:gd name="T17" fmla="*/ 389 h 405"/>
                <a:gd name="T18" fmla="*/ 42 w 1089"/>
                <a:gd name="T19" fmla="*/ 399 h 405"/>
                <a:gd name="T20" fmla="*/ 61 w 1089"/>
                <a:gd name="T21" fmla="*/ 404 h 405"/>
                <a:gd name="T22" fmla="*/ 1028 w 1089"/>
                <a:gd name="T23" fmla="*/ 404 h 405"/>
                <a:gd name="T24" fmla="*/ 1048 w 1089"/>
                <a:gd name="T25" fmla="*/ 399 h 405"/>
                <a:gd name="T26" fmla="*/ 1064 w 1089"/>
                <a:gd name="T27" fmla="*/ 389 h 405"/>
                <a:gd name="T28" fmla="*/ 1077 w 1089"/>
                <a:gd name="T29" fmla="*/ 375 h 405"/>
                <a:gd name="T30" fmla="*/ 1085 w 1089"/>
                <a:gd name="T31" fmla="*/ 358 h 405"/>
                <a:gd name="T32" fmla="*/ 1088 w 1089"/>
                <a:gd name="T33" fmla="*/ 338 h 405"/>
                <a:gd name="T34" fmla="*/ 1087 w 1089"/>
                <a:gd name="T35" fmla="*/ 55 h 405"/>
                <a:gd name="T36" fmla="*/ 1080 w 1089"/>
                <a:gd name="T37" fmla="*/ 36 h 405"/>
                <a:gd name="T38" fmla="*/ 1069 w 1089"/>
                <a:gd name="T39" fmla="*/ 21 h 405"/>
                <a:gd name="T40" fmla="*/ 1053 w 1089"/>
                <a:gd name="T41" fmla="*/ 9 h 405"/>
                <a:gd name="T42" fmla="*/ 1035 w 1089"/>
                <a:gd name="T43" fmla="*/ 3 h 405"/>
                <a:gd name="T44" fmla="*/ 68 w 1089"/>
                <a:gd name="T45" fmla="*/ 1 h 405"/>
                <a:gd name="T46" fmla="*/ 1035 w 1089"/>
                <a:gd name="T47" fmla="*/ 2 h 405"/>
                <a:gd name="T48" fmla="*/ 1054 w 1089"/>
                <a:gd name="T49" fmla="*/ 8 h 405"/>
                <a:gd name="T50" fmla="*/ 1069 w 1089"/>
                <a:gd name="T51" fmla="*/ 20 h 405"/>
                <a:gd name="T52" fmla="*/ 1081 w 1089"/>
                <a:gd name="T53" fmla="*/ 36 h 405"/>
                <a:gd name="T54" fmla="*/ 1088 w 1089"/>
                <a:gd name="T55" fmla="*/ 55 h 405"/>
                <a:gd name="T56" fmla="*/ 1089 w 1089"/>
                <a:gd name="T57" fmla="*/ 338 h 405"/>
                <a:gd name="T58" fmla="*/ 1086 w 1089"/>
                <a:gd name="T59" fmla="*/ 358 h 405"/>
                <a:gd name="T60" fmla="*/ 1077 w 1089"/>
                <a:gd name="T61" fmla="*/ 376 h 405"/>
                <a:gd name="T62" fmla="*/ 1064 w 1089"/>
                <a:gd name="T63" fmla="*/ 390 h 405"/>
                <a:gd name="T64" fmla="*/ 1048 w 1089"/>
                <a:gd name="T65" fmla="*/ 400 h 405"/>
                <a:gd name="T66" fmla="*/ 1028 w 1089"/>
                <a:gd name="T67" fmla="*/ 405 h 405"/>
                <a:gd name="T68" fmla="*/ 61 w 1089"/>
                <a:gd name="T69" fmla="*/ 405 h 405"/>
                <a:gd name="T70" fmla="*/ 42 w 1089"/>
                <a:gd name="T71" fmla="*/ 400 h 405"/>
                <a:gd name="T72" fmla="*/ 25 w 1089"/>
                <a:gd name="T73" fmla="*/ 390 h 405"/>
                <a:gd name="T74" fmla="*/ 12 w 1089"/>
                <a:gd name="T75" fmla="*/ 376 h 405"/>
                <a:gd name="T76" fmla="*/ 3 w 1089"/>
                <a:gd name="T77" fmla="*/ 358 h 405"/>
                <a:gd name="T78" fmla="*/ 0 w 1089"/>
                <a:gd name="T79" fmla="*/ 338 h 405"/>
                <a:gd name="T80" fmla="*/ 2 w 1089"/>
                <a:gd name="T81" fmla="*/ 54 h 405"/>
                <a:gd name="T82" fmla="*/ 8 w 1089"/>
                <a:gd name="T83" fmla="*/ 36 h 405"/>
                <a:gd name="T84" fmla="*/ 20 w 1089"/>
                <a:gd name="T85" fmla="*/ 20 h 405"/>
                <a:gd name="T86" fmla="*/ 36 w 1089"/>
                <a:gd name="T87" fmla="*/ 8 h 405"/>
                <a:gd name="T88" fmla="*/ 54 w 1089"/>
                <a:gd name="T89" fmla="*/ 2 h 405"/>
                <a:gd name="T90" fmla="*/ 1022 w 1089"/>
                <a:gd name="T91" fmla="*/ 0 h 40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089" h="405">
                  <a:moveTo>
                    <a:pt x="68" y="1"/>
                  </a:moveTo>
                  <a:lnTo>
                    <a:pt x="61" y="1"/>
                  </a:lnTo>
                  <a:lnTo>
                    <a:pt x="55" y="3"/>
                  </a:lnTo>
                  <a:lnTo>
                    <a:pt x="48" y="4"/>
                  </a:lnTo>
                  <a:lnTo>
                    <a:pt x="42" y="6"/>
                  </a:lnTo>
                  <a:lnTo>
                    <a:pt x="36" y="9"/>
                  </a:lnTo>
                  <a:lnTo>
                    <a:pt x="31" y="13"/>
                  </a:lnTo>
                  <a:lnTo>
                    <a:pt x="26" y="16"/>
                  </a:lnTo>
                  <a:lnTo>
                    <a:pt x="21" y="21"/>
                  </a:lnTo>
                  <a:lnTo>
                    <a:pt x="16" y="26"/>
                  </a:lnTo>
                  <a:lnTo>
                    <a:pt x="13" y="31"/>
                  </a:lnTo>
                  <a:lnTo>
                    <a:pt x="9" y="36"/>
                  </a:lnTo>
                  <a:lnTo>
                    <a:pt x="6" y="42"/>
                  </a:lnTo>
                  <a:lnTo>
                    <a:pt x="4" y="48"/>
                  </a:lnTo>
                  <a:lnTo>
                    <a:pt x="3" y="55"/>
                  </a:lnTo>
                  <a:lnTo>
                    <a:pt x="2" y="61"/>
                  </a:lnTo>
                  <a:lnTo>
                    <a:pt x="1" y="68"/>
                  </a:lnTo>
                  <a:lnTo>
                    <a:pt x="1" y="338"/>
                  </a:lnTo>
                  <a:lnTo>
                    <a:pt x="2" y="345"/>
                  </a:lnTo>
                  <a:lnTo>
                    <a:pt x="3" y="351"/>
                  </a:lnTo>
                  <a:lnTo>
                    <a:pt x="4" y="358"/>
                  </a:lnTo>
                  <a:lnTo>
                    <a:pt x="6" y="364"/>
                  </a:lnTo>
                  <a:lnTo>
                    <a:pt x="9" y="370"/>
                  </a:lnTo>
                  <a:lnTo>
                    <a:pt x="13" y="375"/>
                  </a:lnTo>
                  <a:lnTo>
                    <a:pt x="16" y="380"/>
                  </a:lnTo>
                  <a:lnTo>
                    <a:pt x="21" y="385"/>
                  </a:lnTo>
                  <a:lnTo>
                    <a:pt x="26" y="389"/>
                  </a:lnTo>
                  <a:lnTo>
                    <a:pt x="31" y="393"/>
                  </a:lnTo>
                  <a:lnTo>
                    <a:pt x="36" y="396"/>
                  </a:lnTo>
                  <a:lnTo>
                    <a:pt x="42" y="399"/>
                  </a:lnTo>
                  <a:lnTo>
                    <a:pt x="48" y="401"/>
                  </a:lnTo>
                  <a:lnTo>
                    <a:pt x="55" y="403"/>
                  </a:lnTo>
                  <a:lnTo>
                    <a:pt x="61" y="404"/>
                  </a:lnTo>
                  <a:lnTo>
                    <a:pt x="68" y="404"/>
                  </a:lnTo>
                  <a:lnTo>
                    <a:pt x="1021" y="404"/>
                  </a:lnTo>
                  <a:lnTo>
                    <a:pt x="1028" y="404"/>
                  </a:lnTo>
                  <a:lnTo>
                    <a:pt x="1035" y="403"/>
                  </a:lnTo>
                  <a:lnTo>
                    <a:pt x="1041" y="401"/>
                  </a:lnTo>
                  <a:lnTo>
                    <a:pt x="1048" y="399"/>
                  </a:lnTo>
                  <a:lnTo>
                    <a:pt x="1053" y="396"/>
                  </a:lnTo>
                  <a:lnTo>
                    <a:pt x="1059" y="393"/>
                  </a:lnTo>
                  <a:lnTo>
                    <a:pt x="1064" y="389"/>
                  </a:lnTo>
                  <a:lnTo>
                    <a:pt x="1069" y="385"/>
                  </a:lnTo>
                  <a:lnTo>
                    <a:pt x="1073" y="380"/>
                  </a:lnTo>
                  <a:lnTo>
                    <a:pt x="1077" y="375"/>
                  </a:lnTo>
                  <a:lnTo>
                    <a:pt x="1080" y="370"/>
                  </a:lnTo>
                  <a:lnTo>
                    <a:pt x="1083" y="364"/>
                  </a:lnTo>
                  <a:lnTo>
                    <a:pt x="1085" y="358"/>
                  </a:lnTo>
                  <a:lnTo>
                    <a:pt x="1087" y="351"/>
                  </a:lnTo>
                  <a:lnTo>
                    <a:pt x="1088" y="345"/>
                  </a:lnTo>
                  <a:lnTo>
                    <a:pt x="1088" y="338"/>
                  </a:lnTo>
                  <a:lnTo>
                    <a:pt x="1088" y="68"/>
                  </a:lnTo>
                  <a:lnTo>
                    <a:pt x="1088" y="61"/>
                  </a:lnTo>
                  <a:lnTo>
                    <a:pt x="1087" y="55"/>
                  </a:lnTo>
                  <a:lnTo>
                    <a:pt x="1085" y="48"/>
                  </a:lnTo>
                  <a:lnTo>
                    <a:pt x="1083" y="42"/>
                  </a:lnTo>
                  <a:lnTo>
                    <a:pt x="1080" y="36"/>
                  </a:lnTo>
                  <a:lnTo>
                    <a:pt x="1077" y="31"/>
                  </a:lnTo>
                  <a:lnTo>
                    <a:pt x="1073" y="26"/>
                  </a:lnTo>
                  <a:lnTo>
                    <a:pt x="1069" y="21"/>
                  </a:lnTo>
                  <a:lnTo>
                    <a:pt x="1064" y="16"/>
                  </a:lnTo>
                  <a:lnTo>
                    <a:pt x="1059" y="13"/>
                  </a:lnTo>
                  <a:lnTo>
                    <a:pt x="1053" y="9"/>
                  </a:lnTo>
                  <a:lnTo>
                    <a:pt x="1047" y="6"/>
                  </a:lnTo>
                  <a:lnTo>
                    <a:pt x="1041" y="4"/>
                  </a:lnTo>
                  <a:lnTo>
                    <a:pt x="1035" y="3"/>
                  </a:lnTo>
                  <a:lnTo>
                    <a:pt x="1028" y="1"/>
                  </a:lnTo>
                  <a:lnTo>
                    <a:pt x="1021" y="1"/>
                  </a:lnTo>
                  <a:lnTo>
                    <a:pt x="68" y="1"/>
                  </a:lnTo>
                  <a:close/>
                  <a:moveTo>
                    <a:pt x="1022" y="0"/>
                  </a:moveTo>
                  <a:lnTo>
                    <a:pt x="1028" y="1"/>
                  </a:lnTo>
                  <a:lnTo>
                    <a:pt x="1035" y="2"/>
                  </a:lnTo>
                  <a:lnTo>
                    <a:pt x="1042" y="3"/>
                  </a:lnTo>
                  <a:lnTo>
                    <a:pt x="1048" y="6"/>
                  </a:lnTo>
                  <a:lnTo>
                    <a:pt x="1054" y="8"/>
                  </a:lnTo>
                  <a:lnTo>
                    <a:pt x="1059" y="12"/>
                  </a:lnTo>
                  <a:lnTo>
                    <a:pt x="1064" y="16"/>
                  </a:lnTo>
                  <a:lnTo>
                    <a:pt x="1069" y="20"/>
                  </a:lnTo>
                  <a:lnTo>
                    <a:pt x="1074" y="25"/>
                  </a:lnTo>
                  <a:lnTo>
                    <a:pt x="1077" y="30"/>
                  </a:lnTo>
                  <a:lnTo>
                    <a:pt x="1081" y="36"/>
                  </a:lnTo>
                  <a:lnTo>
                    <a:pt x="1084" y="42"/>
                  </a:lnTo>
                  <a:lnTo>
                    <a:pt x="1086" y="48"/>
                  </a:lnTo>
                  <a:lnTo>
                    <a:pt x="1088" y="55"/>
                  </a:lnTo>
                  <a:lnTo>
                    <a:pt x="1089" y="61"/>
                  </a:lnTo>
                  <a:lnTo>
                    <a:pt x="1089" y="68"/>
                  </a:lnTo>
                  <a:lnTo>
                    <a:pt x="1089" y="338"/>
                  </a:lnTo>
                  <a:lnTo>
                    <a:pt x="1089" y="345"/>
                  </a:lnTo>
                  <a:lnTo>
                    <a:pt x="1088" y="351"/>
                  </a:lnTo>
                  <a:lnTo>
                    <a:pt x="1086" y="358"/>
                  </a:lnTo>
                  <a:lnTo>
                    <a:pt x="1084" y="364"/>
                  </a:lnTo>
                  <a:lnTo>
                    <a:pt x="1081" y="370"/>
                  </a:lnTo>
                  <a:lnTo>
                    <a:pt x="1077" y="376"/>
                  </a:lnTo>
                  <a:lnTo>
                    <a:pt x="1074" y="381"/>
                  </a:lnTo>
                  <a:lnTo>
                    <a:pt x="1069" y="386"/>
                  </a:lnTo>
                  <a:lnTo>
                    <a:pt x="1064" y="390"/>
                  </a:lnTo>
                  <a:lnTo>
                    <a:pt x="1059" y="394"/>
                  </a:lnTo>
                  <a:lnTo>
                    <a:pt x="1054" y="397"/>
                  </a:lnTo>
                  <a:lnTo>
                    <a:pt x="1048" y="400"/>
                  </a:lnTo>
                  <a:lnTo>
                    <a:pt x="1042" y="402"/>
                  </a:lnTo>
                  <a:lnTo>
                    <a:pt x="1035" y="404"/>
                  </a:lnTo>
                  <a:lnTo>
                    <a:pt x="1028" y="405"/>
                  </a:lnTo>
                  <a:lnTo>
                    <a:pt x="1021" y="405"/>
                  </a:lnTo>
                  <a:lnTo>
                    <a:pt x="68" y="405"/>
                  </a:lnTo>
                  <a:lnTo>
                    <a:pt x="61" y="405"/>
                  </a:lnTo>
                  <a:lnTo>
                    <a:pt x="54" y="404"/>
                  </a:lnTo>
                  <a:lnTo>
                    <a:pt x="48" y="402"/>
                  </a:lnTo>
                  <a:lnTo>
                    <a:pt x="42" y="400"/>
                  </a:lnTo>
                  <a:lnTo>
                    <a:pt x="36" y="397"/>
                  </a:lnTo>
                  <a:lnTo>
                    <a:pt x="30" y="394"/>
                  </a:lnTo>
                  <a:lnTo>
                    <a:pt x="25" y="390"/>
                  </a:lnTo>
                  <a:lnTo>
                    <a:pt x="20" y="386"/>
                  </a:lnTo>
                  <a:lnTo>
                    <a:pt x="16" y="381"/>
                  </a:lnTo>
                  <a:lnTo>
                    <a:pt x="12" y="376"/>
                  </a:lnTo>
                  <a:lnTo>
                    <a:pt x="8" y="370"/>
                  </a:lnTo>
                  <a:lnTo>
                    <a:pt x="6" y="364"/>
                  </a:lnTo>
                  <a:lnTo>
                    <a:pt x="3" y="358"/>
                  </a:lnTo>
                  <a:lnTo>
                    <a:pt x="2" y="351"/>
                  </a:lnTo>
                  <a:lnTo>
                    <a:pt x="1" y="345"/>
                  </a:lnTo>
                  <a:lnTo>
                    <a:pt x="0" y="338"/>
                  </a:lnTo>
                  <a:lnTo>
                    <a:pt x="0" y="68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3" y="48"/>
                  </a:lnTo>
                  <a:lnTo>
                    <a:pt x="6" y="42"/>
                  </a:lnTo>
                  <a:lnTo>
                    <a:pt x="8" y="36"/>
                  </a:lnTo>
                  <a:lnTo>
                    <a:pt x="12" y="30"/>
                  </a:lnTo>
                  <a:lnTo>
                    <a:pt x="16" y="25"/>
                  </a:lnTo>
                  <a:lnTo>
                    <a:pt x="20" y="20"/>
                  </a:lnTo>
                  <a:lnTo>
                    <a:pt x="25" y="16"/>
                  </a:lnTo>
                  <a:lnTo>
                    <a:pt x="30" y="12"/>
                  </a:lnTo>
                  <a:lnTo>
                    <a:pt x="36" y="8"/>
                  </a:lnTo>
                  <a:lnTo>
                    <a:pt x="42" y="6"/>
                  </a:lnTo>
                  <a:lnTo>
                    <a:pt x="48" y="3"/>
                  </a:lnTo>
                  <a:lnTo>
                    <a:pt x="54" y="2"/>
                  </a:lnTo>
                  <a:lnTo>
                    <a:pt x="61" y="1"/>
                  </a:lnTo>
                  <a:lnTo>
                    <a:pt x="68" y="0"/>
                  </a:lnTo>
                  <a:lnTo>
                    <a:pt x="1022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5" name="Freeform 39"/>
            <p:cNvSpPr>
              <a:spLocks noEditPoints="1"/>
            </p:cNvSpPr>
            <p:nvPr/>
          </p:nvSpPr>
          <p:spPr bwMode="auto">
            <a:xfrm>
              <a:off x="517" y="1973"/>
              <a:ext cx="1093" cy="409"/>
            </a:xfrm>
            <a:custGeom>
              <a:avLst/>
              <a:gdLst>
                <a:gd name="T0" fmla="*/ 57 w 1093"/>
                <a:gd name="T1" fmla="*/ 6 h 409"/>
                <a:gd name="T2" fmla="*/ 39 w 1093"/>
                <a:gd name="T3" fmla="*/ 13 h 409"/>
                <a:gd name="T4" fmla="*/ 24 w 1093"/>
                <a:gd name="T5" fmla="*/ 24 h 409"/>
                <a:gd name="T6" fmla="*/ 13 w 1093"/>
                <a:gd name="T7" fmla="*/ 39 h 409"/>
                <a:gd name="T8" fmla="*/ 6 w 1093"/>
                <a:gd name="T9" fmla="*/ 57 h 409"/>
                <a:gd name="T10" fmla="*/ 5 w 1093"/>
                <a:gd name="T11" fmla="*/ 340 h 409"/>
                <a:gd name="T12" fmla="*/ 8 w 1093"/>
                <a:gd name="T13" fmla="*/ 359 h 409"/>
                <a:gd name="T14" fmla="*/ 16 w 1093"/>
                <a:gd name="T15" fmla="*/ 376 h 409"/>
                <a:gd name="T16" fmla="*/ 29 w 1093"/>
                <a:gd name="T17" fmla="*/ 390 h 409"/>
                <a:gd name="T18" fmla="*/ 45 w 1093"/>
                <a:gd name="T19" fmla="*/ 399 h 409"/>
                <a:gd name="T20" fmla="*/ 64 w 1093"/>
                <a:gd name="T21" fmla="*/ 404 h 409"/>
                <a:gd name="T22" fmla="*/ 1030 w 1093"/>
                <a:gd name="T23" fmla="*/ 404 h 409"/>
                <a:gd name="T24" fmla="*/ 1049 w 1093"/>
                <a:gd name="T25" fmla="*/ 399 h 409"/>
                <a:gd name="T26" fmla="*/ 1065 w 1093"/>
                <a:gd name="T27" fmla="*/ 390 h 409"/>
                <a:gd name="T28" fmla="*/ 1077 w 1093"/>
                <a:gd name="T29" fmla="*/ 376 h 409"/>
                <a:gd name="T30" fmla="*/ 1085 w 1093"/>
                <a:gd name="T31" fmla="*/ 359 h 409"/>
                <a:gd name="T32" fmla="*/ 1088 w 1093"/>
                <a:gd name="T33" fmla="*/ 340 h 409"/>
                <a:gd name="T34" fmla="*/ 1087 w 1093"/>
                <a:gd name="T35" fmla="*/ 57 h 409"/>
                <a:gd name="T36" fmla="*/ 1080 w 1093"/>
                <a:gd name="T37" fmla="*/ 39 h 409"/>
                <a:gd name="T38" fmla="*/ 1069 w 1093"/>
                <a:gd name="T39" fmla="*/ 24 h 409"/>
                <a:gd name="T40" fmla="*/ 1054 w 1093"/>
                <a:gd name="T41" fmla="*/ 13 h 409"/>
                <a:gd name="T42" fmla="*/ 1036 w 1093"/>
                <a:gd name="T43" fmla="*/ 6 h 409"/>
                <a:gd name="T44" fmla="*/ 70 w 1093"/>
                <a:gd name="T45" fmla="*/ 5 h 409"/>
                <a:gd name="T46" fmla="*/ 1038 w 1093"/>
                <a:gd name="T47" fmla="*/ 2 h 409"/>
                <a:gd name="T48" fmla="*/ 1057 w 1093"/>
                <a:gd name="T49" fmla="*/ 9 h 409"/>
                <a:gd name="T50" fmla="*/ 1073 w 1093"/>
                <a:gd name="T51" fmla="*/ 21 h 409"/>
                <a:gd name="T52" fmla="*/ 1085 w 1093"/>
                <a:gd name="T53" fmla="*/ 37 h 409"/>
                <a:gd name="T54" fmla="*/ 1091 w 1093"/>
                <a:gd name="T55" fmla="*/ 56 h 409"/>
                <a:gd name="T56" fmla="*/ 1093 w 1093"/>
                <a:gd name="T57" fmla="*/ 340 h 409"/>
                <a:gd name="T58" fmla="*/ 1090 w 1093"/>
                <a:gd name="T59" fmla="*/ 361 h 409"/>
                <a:gd name="T60" fmla="*/ 1081 w 1093"/>
                <a:gd name="T61" fmla="*/ 379 h 409"/>
                <a:gd name="T62" fmla="*/ 1068 w 1093"/>
                <a:gd name="T63" fmla="*/ 393 h 409"/>
                <a:gd name="T64" fmla="*/ 1050 w 1093"/>
                <a:gd name="T65" fmla="*/ 404 h 409"/>
                <a:gd name="T66" fmla="*/ 1031 w 1093"/>
                <a:gd name="T67" fmla="*/ 409 h 409"/>
                <a:gd name="T68" fmla="*/ 63 w 1093"/>
                <a:gd name="T69" fmla="*/ 409 h 409"/>
                <a:gd name="T70" fmla="*/ 43 w 1093"/>
                <a:gd name="T71" fmla="*/ 404 h 409"/>
                <a:gd name="T72" fmla="*/ 26 w 1093"/>
                <a:gd name="T73" fmla="*/ 393 h 409"/>
                <a:gd name="T74" fmla="*/ 12 w 1093"/>
                <a:gd name="T75" fmla="*/ 379 h 409"/>
                <a:gd name="T76" fmla="*/ 3 w 1093"/>
                <a:gd name="T77" fmla="*/ 360 h 409"/>
                <a:gd name="T78" fmla="*/ 0 w 1093"/>
                <a:gd name="T79" fmla="*/ 340 h 409"/>
                <a:gd name="T80" fmla="*/ 2 w 1093"/>
                <a:gd name="T81" fmla="*/ 56 h 409"/>
                <a:gd name="T82" fmla="*/ 9 w 1093"/>
                <a:gd name="T83" fmla="*/ 37 h 409"/>
                <a:gd name="T84" fmla="*/ 21 w 1093"/>
                <a:gd name="T85" fmla="*/ 21 h 409"/>
                <a:gd name="T86" fmla="*/ 37 w 1093"/>
                <a:gd name="T87" fmla="*/ 9 h 409"/>
                <a:gd name="T88" fmla="*/ 56 w 1093"/>
                <a:gd name="T89" fmla="*/ 2 h 409"/>
                <a:gd name="T90" fmla="*/ 1024 w 1093"/>
                <a:gd name="T91" fmla="*/ 0 h 40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093" h="409">
                  <a:moveTo>
                    <a:pt x="70" y="5"/>
                  </a:moveTo>
                  <a:lnTo>
                    <a:pt x="63" y="5"/>
                  </a:lnTo>
                  <a:lnTo>
                    <a:pt x="57" y="6"/>
                  </a:lnTo>
                  <a:lnTo>
                    <a:pt x="51" y="8"/>
                  </a:lnTo>
                  <a:lnTo>
                    <a:pt x="45" y="10"/>
                  </a:lnTo>
                  <a:lnTo>
                    <a:pt x="39" y="13"/>
                  </a:lnTo>
                  <a:lnTo>
                    <a:pt x="34" y="16"/>
                  </a:lnTo>
                  <a:lnTo>
                    <a:pt x="29" y="20"/>
                  </a:lnTo>
                  <a:lnTo>
                    <a:pt x="24" y="24"/>
                  </a:lnTo>
                  <a:lnTo>
                    <a:pt x="20" y="29"/>
                  </a:lnTo>
                  <a:lnTo>
                    <a:pt x="16" y="34"/>
                  </a:lnTo>
                  <a:lnTo>
                    <a:pt x="13" y="39"/>
                  </a:lnTo>
                  <a:lnTo>
                    <a:pt x="10" y="45"/>
                  </a:lnTo>
                  <a:lnTo>
                    <a:pt x="8" y="51"/>
                  </a:lnTo>
                  <a:lnTo>
                    <a:pt x="6" y="57"/>
                  </a:lnTo>
                  <a:lnTo>
                    <a:pt x="5" y="64"/>
                  </a:lnTo>
                  <a:lnTo>
                    <a:pt x="5" y="70"/>
                  </a:lnTo>
                  <a:lnTo>
                    <a:pt x="5" y="340"/>
                  </a:lnTo>
                  <a:lnTo>
                    <a:pt x="5" y="346"/>
                  </a:lnTo>
                  <a:lnTo>
                    <a:pt x="6" y="353"/>
                  </a:lnTo>
                  <a:lnTo>
                    <a:pt x="8" y="359"/>
                  </a:lnTo>
                  <a:lnTo>
                    <a:pt x="10" y="365"/>
                  </a:lnTo>
                  <a:lnTo>
                    <a:pt x="13" y="371"/>
                  </a:lnTo>
                  <a:lnTo>
                    <a:pt x="16" y="376"/>
                  </a:lnTo>
                  <a:lnTo>
                    <a:pt x="20" y="381"/>
                  </a:lnTo>
                  <a:lnTo>
                    <a:pt x="24" y="386"/>
                  </a:lnTo>
                  <a:lnTo>
                    <a:pt x="29" y="390"/>
                  </a:lnTo>
                  <a:lnTo>
                    <a:pt x="34" y="394"/>
                  </a:lnTo>
                  <a:lnTo>
                    <a:pt x="39" y="397"/>
                  </a:lnTo>
                  <a:lnTo>
                    <a:pt x="45" y="399"/>
                  </a:lnTo>
                  <a:lnTo>
                    <a:pt x="51" y="402"/>
                  </a:lnTo>
                  <a:lnTo>
                    <a:pt x="57" y="403"/>
                  </a:lnTo>
                  <a:lnTo>
                    <a:pt x="64" y="404"/>
                  </a:lnTo>
                  <a:lnTo>
                    <a:pt x="70" y="404"/>
                  </a:lnTo>
                  <a:lnTo>
                    <a:pt x="1023" y="404"/>
                  </a:lnTo>
                  <a:lnTo>
                    <a:pt x="1030" y="404"/>
                  </a:lnTo>
                  <a:lnTo>
                    <a:pt x="1037" y="403"/>
                  </a:lnTo>
                  <a:lnTo>
                    <a:pt x="1043" y="402"/>
                  </a:lnTo>
                  <a:lnTo>
                    <a:pt x="1049" y="399"/>
                  </a:lnTo>
                  <a:lnTo>
                    <a:pt x="1054" y="397"/>
                  </a:lnTo>
                  <a:lnTo>
                    <a:pt x="1060" y="393"/>
                  </a:lnTo>
                  <a:lnTo>
                    <a:pt x="1065" y="390"/>
                  </a:lnTo>
                  <a:lnTo>
                    <a:pt x="1069" y="385"/>
                  </a:lnTo>
                  <a:lnTo>
                    <a:pt x="1073" y="381"/>
                  </a:lnTo>
                  <a:lnTo>
                    <a:pt x="1077" y="376"/>
                  </a:lnTo>
                  <a:lnTo>
                    <a:pt x="1080" y="371"/>
                  </a:lnTo>
                  <a:lnTo>
                    <a:pt x="1083" y="365"/>
                  </a:lnTo>
                  <a:lnTo>
                    <a:pt x="1085" y="359"/>
                  </a:lnTo>
                  <a:lnTo>
                    <a:pt x="1087" y="353"/>
                  </a:lnTo>
                  <a:lnTo>
                    <a:pt x="1088" y="346"/>
                  </a:lnTo>
                  <a:lnTo>
                    <a:pt x="1088" y="340"/>
                  </a:lnTo>
                  <a:lnTo>
                    <a:pt x="1088" y="70"/>
                  </a:lnTo>
                  <a:lnTo>
                    <a:pt x="1088" y="63"/>
                  </a:lnTo>
                  <a:lnTo>
                    <a:pt x="1087" y="57"/>
                  </a:lnTo>
                  <a:lnTo>
                    <a:pt x="1085" y="51"/>
                  </a:lnTo>
                  <a:lnTo>
                    <a:pt x="1083" y="45"/>
                  </a:lnTo>
                  <a:lnTo>
                    <a:pt x="1080" y="39"/>
                  </a:lnTo>
                  <a:lnTo>
                    <a:pt x="1077" y="34"/>
                  </a:lnTo>
                  <a:lnTo>
                    <a:pt x="1073" y="29"/>
                  </a:lnTo>
                  <a:lnTo>
                    <a:pt x="1069" y="24"/>
                  </a:lnTo>
                  <a:lnTo>
                    <a:pt x="1065" y="20"/>
                  </a:lnTo>
                  <a:lnTo>
                    <a:pt x="1060" y="16"/>
                  </a:lnTo>
                  <a:lnTo>
                    <a:pt x="1054" y="13"/>
                  </a:lnTo>
                  <a:lnTo>
                    <a:pt x="1049" y="10"/>
                  </a:lnTo>
                  <a:lnTo>
                    <a:pt x="1043" y="8"/>
                  </a:lnTo>
                  <a:lnTo>
                    <a:pt x="1036" y="6"/>
                  </a:lnTo>
                  <a:lnTo>
                    <a:pt x="1030" y="5"/>
                  </a:lnTo>
                  <a:lnTo>
                    <a:pt x="1023" y="5"/>
                  </a:lnTo>
                  <a:lnTo>
                    <a:pt x="70" y="5"/>
                  </a:lnTo>
                  <a:close/>
                  <a:moveTo>
                    <a:pt x="1024" y="0"/>
                  </a:moveTo>
                  <a:lnTo>
                    <a:pt x="1031" y="1"/>
                  </a:lnTo>
                  <a:lnTo>
                    <a:pt x="1038" y="2"/>
                  </a:lnTo>
                  <a:lnTo>
                    <a:pt x="1044" y="3"/>
                  </a:lnTo>
                  <a:lnTo>
                    <a:pt x="1051" y="6"/>
                  </a:lnTo>
                  <a:lnTo>
                    <a:pt x="1057" y="9"/>
                  </a:lnTo>
                  <a:lnTo>
                    <a:pt x="1062" y="12"/>
                  </a:lnTo>
                  <a:lnTo>
                    <a:pt x="1068" y="16"/>
                  </a:lnTo>
                  <a:lnTo>
                    <a:pt x="1073" y="21"/>
                  </a:lnTo>
                  <a:lnTo>
                    <a:pt x="1077" y="26"/>
                  </a:lnTo>
                  <a:lnTo>
                    <a:pt x="1081" y="31"/>
                  </a:lnTo>
                  <a:lnTo>
                    <a:pt x="1085" y="37"/>
                  </a:lnTo>
                  <a:lnTo>
                    <a:pt x="1087" y="43"/>
                  </a:lnTo>
                  <a:lnTo>
                    <a:pt x="1090" y="50"/>
                  </a:lnTo>
                  <a:lnTo>
                    <a:pt x="1091" y="56"/>
                  </a:lnTo>
                  <a:lnTo>
                    <a:pt x="1092" y="63"/>
                  </a:lnTo>
                  <a:lnTo>
                    <a:pt x="1093" y="70"/>
                  </a:lnTo>
                  <a:lnTo>
                    <a:pt x="1093" y="340"/>
                  </a:lnTo>
                  <a:lnTo>
                    <a:pt x="1092" y="347"/>
                  </a:lnTo>
                  <a:lnTo>
                    <a:pt x="1091" y="354"/>
                  </a:lnTo>
                  <a:lnTo>
                    <a:pt x="1090" y="361"/>
                  </a:lnTo>
                  <a:lnTo>
                    <a:pt x="1087" y="367"/>
                  </a:lnTo>
                  <a:lnTo>
                    <a:pt x="1084" y="373"/>
                  </a:lnTo>
                  <a:lnTo>
                    <a:pt x="1081" y="379"/>
                  </a:lnTo>
                  <a:lnTo>
                    <a:pt x="1077" y="384"/>
                  </a:lnTo>
                  <a:lnTo>
                    <a:pt x="1072" y="389"/>
                  </a:lnTo>
                  <a:lnTo>
                    <a:pt x="1068" y="393"/>
                  </a:lnTo>
                  <a:lnTo>
                    <a:pt x="1062" y="398"/>
                  </a:lnTo>
                  <a:lnTo>
                    <a:pt x="1057" y="401"/>
                  </a:lnTo>
                  <a:lnTo>
                    <a:pt x="1050" y="404"/>
                  </a:lnTo>
                  <a:lnTo>
                    <a:pt x="1044" y="406"/>
                  </a:lnTo>
                  <a:lnTo>
                    <a:pt x="1037" y="408"/>
                  </a:lnTo>
                  <a:lnTo>
                    <a:pt x="1031" y="409"/>
                  </a:lnTo>
                  <a:lnTo>
                    <a:pt x="1023" y="409"/>
                  </a:lnTo>
                  <a:lnTo>
                    <a:pt x="70" y="409"/>
                  </a:lnTo>
                  <a:lnTo>
                    <a:pt x="63" y="409"/>
                  </a:lnTo>
                  <a:lnTo>
                    <a:pt x="56" y="408"/>
                  </a:lnTo>
                  <a:lnTo>
                    <a:pt x="49" y="406"/>
                  </a:lnTo>
                  <a:lnTo>
                    <a:pt x="43" y="404"/>
                  </a:lnTo>
                  <a:lnTo>
                    <a:pt x="37" y="401"/>
                  </a:lnTo>
                  <a:lnTo>
                    <a:pt x="31" y="397"/>
                  </a:lnTo>
                  <a:lnTo>
                    <a:pt x="26" y="393"/>
                  </a:lnTo>
                  <a:lnTo>
                    <a:pt x="21" y="389"/>
                  </a:lnTo>
                  <a:lnTo>
                    <a:pt x="16" y="384"/>
                  </a:lnTo>
                  <a:lnTo>
                    <a:pt x="12" y="379"/>
                  </a:lnTo>
                  <a:lnTo>
                    <a:pt x="9" y="373"/>
                  </a:lnTo>
                  <a:lnTo>
                    <a:pt x="6" y="367"/>
                  </a:lnTo>
                  <a:lnTo>
                    <a:pt x="3" y="360"/>
                  </a:lnTo>
                  <a:lnTo>
                    <a:pt x="2" y="354"/>
                  </a:lnTo>
                  <a:lnTo>
                    <a:pt x="1" y="347"/>
                  </a:lnTo>
                  <a:lnTo>
                    <a:pt x="0" y="340"/>
                  </a:lnTo>
                  <a:lnTo>
                    <a:pt x="0" y="70"/>
                  </a:lnTo>
                  <a:lnTo>
                    <a:pt x="1" y="63"/>
                  </a:lnTo>
                  <a:lnTo>
                    <a:pt x="2" y="56"/>
                  </a:lnTo>
                  <a:lnTo>
                    <a:pt x="4" y="49"/>
                  </a:lnTo>
                  <a:lnTo>
                    <a:pt x="6" y="43"/>
                  </a:lnTo>
                  <a:lnTo>
                    <a:pt x="9" y="37"/>
                  </a:lnTo>
                  <a:lnTo>
                    <a:pt x="12" y="31"/>
                  </a:lnTo>
                  <a:lnTo>
                    <a:pt x="16" y="26"/>
                  </a:lnTo>
                  <a:lnTo>
                    <a:pt x="21" y="21"/>
                  </a:lnTo>
                  <a:lnTo>
                    <a:pt x="26" y="16"/>
                  </a:lnTo>
                  <a:lnTo>
                    <a:pt x="31" y="12"/>
                  </a:lnTo>
                  <a:lnTo>
                    <a:pt x="37" y="9"/>
                  </a:lnTo>
                  <a:lnTo>
                    <a:pt x="43" y="6"/>
                  </a:lnTo>
                  <a:lnTo>
                    <a:pt x="49" y="3"/>
                  </a:lnTo>
                  <a:lnTo>
                    <a:pt x="56" y="2"/>
                  </a:lnTo>
                  <a:lnTo>
                    <a:pt x="63" y="1"/>
                  </a:lnTo>
                  <a:lnTo>
                    <a:pt x="70" y="0"/>
                  </a:lnTo>
                  <a:lnTo>
                    <a:pt x="1024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6" name="Rectangle 40"/>
            <p:cNvSpPr>
              <a:spLocks noChangeArrowheads="1"/>
            </p:cNvSpPr>
            <p:nvPr/>
          </p:nvSpPr>
          <p:spPr bwMode="auto">
            <a:xfrm>
              <a:off x="756" y="2086"/>
              <a:ext cx="691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ct val="110000"/>
                </a:lnSpc>
                <a:spcBef>
                  <a:spcPts val="1200"/>
                </a:spcBef>
                <a:defRPr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ts val="6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2"/>
                </a:buClr>
                <a:buFont typeface="Symbol" panose="05050102010706020507" pitchFamily="18" charset="2"/>
                <a:buChar char="·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110000"/>
                </a:lnSpc>
                <a:buFont typeface="Symbol" panose="05050102010706020507" pitchFamily="18" charset="2"/>
                <a:buChar char="·"/>
                <a:defRPr sz="1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110000"/>
                </a:lnSpc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fr-FR" altLang="fr-FR" sz="1100" b="0" i="1">
                  <a:solidFill>
                    <a:srgbClr val="000000"/>
                  </a:solidFill>
                </a:rPr>
                <a:t>TB pulmonaire * </a:t>
              </a:r>
              <a:endParaRPr lang="fr-FR" altLang="fr-FR" b="0">
                <a:solidFill>
                  <a:schemeClr val="tx1"/>
                </a:solidFill>
              </a:endParaRPr>
            </a:p>
          </p:txBody>
        </p:sp>
        <p:sp>
          <p:nvSpPr>
            <p:cNvPr id="117" name="Rectangle 41"/>
            <p:cNvSpPr>
              <a:spLocks noChangeArrowheads="1"/>
            </p:cNvSpPr>
            <p:nvPr/>
          </p:nvSpPr>
          <p:spPr bwMode="auto">
            <a:xfrm>
              <a:off x="639" y="2192"/>
              <a:ext cx="89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ct val="110000"/>
                </a:lnSpc>
                <a:spcBef>
                  <a:spcPts val="1200"/>
                </a:spcBef>
                <a:defRPr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ts val="6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2"/>
                </a:buClr>
                <a:buFont typeface="Symbol" panose="05050102010706020507" pitchFamily="18" charset="2"/>
                <a:buChar char="·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110000"/>
                </a:lnSpc>
                <a:buFont typeface="Symbol" panose="05050102010706020507" pitchFamily="18" charset="2"/>
                <a:buChar char="·"/>
                <a:defRPr sz="1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110000"/>
                </a:lnSpc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fr-FR" altLang="fr-FR" sz="1100" b="0" i="1" dirty="0">
                  <a:solidFill>
                    <a:srgbClr val="000000"/>
                  </a:solidFill>
                </a:rPr>
                <a:t>microscopie + **: </a:t>
              </a:r>
              <a:r>
                <a:rPr lang="fr-FR" altLang="fr-FR" sz="1100" dirty="0" smtClean="0">
                  <a:solidFill>
                    <a:srgbClr val="000000"/>
                  </a:solidFill>
                </a:rPr>
                <a:t>1364</a:t>
              </a:r>
              <a:endParaRPr lang="fr-FR" altLang="fr-FR" sz="1100" dirty="0">
                <a:solidFill>
                  <a:srgbClr val="000000"/>
                </a:solidFill>
              </a:endParaRPr>
            </a:p>
          </p:txBody>
        </p:sp>
        <p:sp>
          <p:nvSpPr>
            <p:cNvPr id="118" name="Freeform 42"/>
            <p:cNvSpPr>
              <a:spLocks/>
            </p:cNvSpPr>
            <p:nvPr/>
          </p:nvSpPr>
          <p:spPr bwMode="auto">
            <a:xfrm>
              <a:off x="520" y="2581"/>
              <a:ext cx="1087" cy="404"/>
            </a:xfrm>
            <a:custGeom>
              <a:avLst/>
              <a:gdLst>
                <a:gd name="T0" fmla="*/ 0 w 9064"/>
                <a:gd name="T1" fmla="*/ 0 h 3360"/>
                <a:gd name="T2" fmla="*/ 0 w 9064"/>
                <a:gd name="T3" fmla="*/ 0 h 3360"/>
                <a:gd name="T4" fmla="*/ 0 w 9064"/>
                <a:gd name="T5" fmla="*/ 0 h 3360"/>
                <a:gd name="T6" fmla="*/ 0 w 9064"/>
                <a:gd name="T7" fmla="*/ 0 h 3360"/>
                <a:gd name="T8" fmla="*/ 0 w 9064"/>
                <a:gd name="T9" fmla="*/ 0 h 3360"/>
                <a:gd name="T10" fmla="*/ 0 w 9064"/>
                <a:gd name="T11" fmla="*/ 0 h 3360"/>
                <a:gd name="T12" fmla="*/ 0 w 9064"/>
                <a:gd name="T13" fmla="*/ 0 h 3360"/>
                <a:gd name="T14" fmla="*/ 0 w 9064"/>
                <a:gd name="T15" fmla="*/ 0 h 3360"/>
                <a:gd name="T16" fmla="*/ 0 w 9064"/>
                <a:gd name="T17" fmla="*/ 0 h 33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064" h="3360">
                  <a:moveTo>
                    <a:pt x="561" y="0"/>
                  </a:moveTo>
                  <a:cubicBezTo>
                    <a:pt x="252" y="0"/>
                    <a:pt x="0" y="252"/>
                    <a:pt x="0" y="561"/>
                  </a:cubicBezTo>
                  <a:lnTo>
                    <a:pt x="0" y="2802"/>
                  </a:lnTo>
                  <a:cubicBezTo>
                    <a:pt x="0" y="3112"/>
                    <a:pt x="252" y="3360"/>
                    <a:pt x="561" y="3360"/>
                  </a:cubicBezTo>
                  <a:lnTo>
                    <a:pt x="8506" y="3360"/>
                  </a:lnTo>
                  <a:cubicBezTo>
                    <a:pt x="8816" y="3360"/>
                    <a:pt x="9064" y="3112"/>
                    <a:pt x="9064" y="2802"/>
                  </a:cubicBezTo>
                  <a:lnTo>
                    <a:pt x="9064" y="561"/>
                  </a:lnTo>
                  <a:cubicBezTo>
                    <a:pt x="9064" y="252"/>
                    <a:pt x="8816" y="0"/>
                    <a:pt x="8506" y="0"/>
                  </a:cubicBezTo>
                  <a:lnTo>
                    <a:pt x="561" y="0"/>
                  </a:lnTo>
                  <a:close/>
                </a:path>
              </a:pathLst>
            </a:custGeom>
            <a:solidFill>
              <a:srgbClr val="0070C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9" name="Freeform 43"/>
            <p:cNvSpPr>
              <a:spLocks noEditPoints="1"/>
            </p:cNvSpPr>
            <p:nvPr/>
          </p:nvSpPr>
          <p:spPr bwMode="auto">
            <a:xfrm>
              <a:off x="519" y="2581"/>
              <a:ext cx="1089" cy="404"/>
            </a:xfrm>
            <a:custGeom>
              <a:avLst/>
              <a:gdLst>
                <a:gd name="T0" fmla="*/ 55 w 1089"/>
                <a:gd name="T1" fmla="*/ 2 h 404"/>
                <a:gd name="T2" fmla="*/ 36 w 1089"/>
                <a:gd name="T3" fmla="*/ 9 h 404"/>
                <a:gd name="T4" fmla="*/ 21 w 1089"/>
                <a:gd name="T5" fmla="*/ 21 h 404"/>
                <a:gd name="T6" fmla="*/ 9 w 1089"/>
                <a:gd name="T7" fmla="*/ 36 h 404"/>
                <a:gd name="T8" fmla="*/ 3 w 1089"/>
                <a:gd name="T9" fmla="*/ 54 h 404"/>
                <a:gd name="T10" fmla="*/ 1 w 1089"/>
                <a:gd name="T11" fmla="*/ 337 h 404"/>
                <a:gd name="T12" fmla="*/ 4 w 1089"/>
                <a:gd name="T13" fmla="*/ 357 h 404"/>
                <a:gd name="T14" fmla="*/ 13 w 1089"/>
                <a:gd name="T15" fmla="*/ 374 h 404"/>
                <a:gd name="T16" fmla="*/ 26 w 1089"/>
                <a:gd name="T17" fmla="*/ 388 h 404"/>
                <a:gd name="T18" fmla="*/ 42 w 1089"/>
                <a:gd name="T19" fmla="*/ 398 h 404"/>
                <a:gd name="T20" fmla="*/ 61 w 1089"/>
                <a:gd name="T21" fmla="*/ 403 h 404"/>
                <a:gd name="T22" fmla="*/ 1028 w 1089"/>
                <a:gd name="T23" fmla="*/ 403 h 404"/>
                <a:gd name="T24" fmla="*/ 1048 w 1089"/>
                <a:gd name="T25" fmla="*/ 398 h 404"/>
                <a:gd name="T26" fmla="*/ 1064 w 1089"/>
                <a:gd name="T27" fmla="*/ 388 h 404"/>
                <a:gd name="T28" fmla="*/ 1077 w 1089"/>
                <a:gd name="T29" fmla="*/ 374 h 404"/>
                <a:gd name="T30" fmla="*/ 1085 w 1089"/>
                <a:gd name="T31" fmla="*/ 357 h 404"/>
                <a:gd name="T32" fmla="*/ 1088 w 1089"/>
                <a:gd name="T33" fmla="*/ 337 h 404"/>
                <a:gd name="T34" fmla="*/ 1087 w 1089"/>
                <a:gd name="T35" fmla="*/ 54 h 404"/>
                <a:gd name="T36" fmla="*/ 1080 w 1089"/>
                <a:gd name="T37" fmla="*/ 36 h 404"/>
                <a:gd name="T38" fmla="*/ 1069 w 1089"/>
                <a:gd name="T39" fmla="*/ 21 h 404"/>
                <a:gd name="T40" fmla="*/ 1053 w 1089"/>
                <a:gd name="T41" fmla="*/ 9 h 404"/>
                <a:gd name="T42" fmla="*/ 1035 w 1089"/>
                <a:gd name="T43" fmla="*/ 2 h 404"/>
                <a:gd name="T44" fmla="*/ 68 w 1089"/>
                <a:gd name="T45" fmla="*/ 1 h 404"/>
                <a:gd name="T46" fmla="*/ 1035 w 1089"/>
                <a:gd name="T47" fmla="*/ 1 h 404"/>
                <a:gd name="T48" fmla="*/ 1054 w 1089"/>
                <a:gd name="T49" fmla="*/ 8 h 404"/>
                <a:gd name="T50" fmla="*/ 1069 w 1089"/>
                <a:gd name="T51" fmla="*/ 20 h 404"/>
                <a:gd name="T52" fmla="*/ 1081 w 1089"/>
                <a:gd name="T53" fmla="*/ 35 h 404"/>
                <a:gd name="T54" fmla="*/ 1088 w 1089"/>
                <a:gd name="T55" fmla="*/ 54 h 404"/>
                <a:gd name="T56" fmla="*/ 1089 w 1089"/>
                <a:gd name="T57" fmla="*/ 337 h 404"/>
                <a:gd name="T58" fmla="*/ 1086 w 1089"/>
                <a:gd name="T59" fmla="*/ 357 h 404"/>
                <a:gd name="T60" fmla="*/ 1078 w 1089"/>
                <a:gd name="T61" fmla="*/ 374 h 404"/>
                <a:gd name="T62" fmla="*/ 1064 w 1089"/>
                <a:gd name="T63" fmla="*/ 389 h 404"/>
                <a:gd name="T64" fmla="*/ 1048 w 1089"/>
                <a:gd name="T65" fmla="*/ 399 h 404"/>
                <a:gd name="T66" fmla="*/ 1028 w 1089"/>
                <a:gd name="T67" fmla="*/ 404 h 404"/>
                <a:gd name="T68" fmla="*/ 61 w 1089"/>
                <a:gd name="T69" fmla="*/ 404 h 404"/>
                <a:gd name="T70" fmla="*/ 42 w 1089"/>
                <a:gd name="T71" fmla="*/ 399 h 404"/>
                <a:gd name="T72" fmla="*/ 25 w 1089"/>
                <a:gd name="T73" fmla="*/ 389 h 404"/>
                <a:gd name="T74" fmla="*/ 12 w 1089"/>
                <a:gd name="T75" fmla="*/ 374 h 404"/>
                <a:gd name="T76" fmla="*/ 3 w 1089"/>
                <a:gd name="T77" fmla="*/ 357 h 404"/>
                <a:gd name="T78" fmla="*/ 0 w 1089"/>
                <a:gd name="T79" fmla="*/ 337 h 404"/>
                <a:gd name="T80" fmla="*/ 2 w 1089"/>
                <a:gd name="T81" fmla="*/ 54 h 404"/>
                <a:gd name="T82" fmla="*/ 8 w 1089"/>
                <a:gd name="T83" fmla="*/ 35 h 404"/>
                <a:gd name="T84" fmla="*/ 20 w 1089"/>
                <a:gd name="T85" fmla="*/ 20 h 404"/>
                <a:gd name="T86" fmla="*/ 36 w 1089"/>
                <a:gd name="T87" fmla="*/ 8 h 404"/>
                <a:gd name="T88" fmla="*/ 54 w 1089"/>
                <a:gd name="T89" fmla="*/ 1 h 404"/>
                <a:gd name="T90" fmla="*/ 1022 w 1089"/>
                <a:gd name="T91" fmla="*/ 0 h 4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089" h="404">
                  <a:moveTo>
                    <a:pt x="68" y="1"/>
                  </a:moveTo>
                  <a:lnTo>
                    <a:pt x="61" y="1"/>
                  </a:lnTo>
                  <a:lnTo>
                    <a:pt x="55" y="2"/>
                  </a:lnTo>
                  <a:lnTo>
                    <a:pt x="48" y="4"/>
                  </a:lnTo>
                  <a:lnTo>
                    <a:pt x="42" y="6"/>
                  </a:lnTo>
                  <a:lnTo>
                    <a:pt x="36" y="9"/>
                  </a:lnTo>
                  <a:lnTo>
                    <a:pt x="31" y="12"/>
                  </a:lnTo>
                  <a:lnTo>
                    <a:pt x="26" y="16"/>
                  </a:lnTo>
                  <a:lnTo>
                    <a:pt x="21" y="21"/>
                  </a:lnTo>
                  <a:lnTo>
                    <a:pt x="16" y="25"/>
                  </a:lnTo>
                  <a:lnTo>
                    <a:pt x="13" y="30"/>
                  </a:lnTo>
                  <a:lnTo>
                    <a:pt x="9" y="36"/>
                  </a:lnTo>
                  <a:lnTo>
                    <a:pt x="6" y="42"/>
                  </a:lnTo>
                  <a:lnTo>
                    <a:pt x="4" y="48"/>
                  </a:lnTo>
                  <a:lnTo>
                    <a:pt x="3" y="54"/>
                  </a:lnTo>
                  <a:lnTo>
                    <a:pt x="2" y="61"/>
                  </a:lnTo>
                  <a:lnTo>
                    <a:pt x="1" y="68"/>
                  </a:lnTo>
                  <a:lnTo>
                    <a:pt x="1" y="337"/>
                  </a:lnTo>
                  <a:lnTo>
                    <a:pt x="2" y="344"/>
                  </a:lnTo>
                  <a:lnTo>
                    <a:pt x="3" y="350"/>
                  </a:lnTo>
                  <a:lnTo>
                    <a:pt x="4" y="357"/>
                  </a:lnTo>
                  <a:lnTo>
                    <a:pt x="6" y="363"/>
                  </a:lnTo>
                  <a:lnTo>
                    <a:pt x="9" y="368"/>
                  </a:lnTo>
                  <a:lnTo>
                    <a:pt x="13" y="374"/>
                  </a:lnTo>
                  <a:lnTo>
                    <a:pt x="17" y="379"/>
                  </a:lnTo>
                  <a:lnTo>
                    <a:pt x="21" y="384"/>
                  </a:lnTo>
                  <a:lnTo>
                    <a:pt x="26" y="388"/>
                  </a:lnTo>
                  <a:lnTo>
                    <a:pt x="31" y="392"/>
                  </a:lnTo>
                  <a:lnTo>
                    <a:pt x="36" y="395"/>
                  </a:lnTo>
                  <a:lnTo>
                    <a:pt x="42" y="398"/>
                  </a:lnTo>
                  <a:lnTo>
                    <a:pt x="48" y="400"/>
                  </a:lnTo>
                  <a:lnTo>
                    <a:pt x="55" y="402"/>
                  </a:lnTo>
                  <a:lnTo>
                    <a:pt x="61" y="403"/>
                  </a:lnTo>
                  <a:lnTo>
                    <a:pt x="68" y="403"/>
                  </a:lnTo>
                  <a:lnTo>
                    <a:pt x="1021" y="403"/>
                  </a:lnTo>
                  <a:lnTo>
                    <a:pt x="1028" y="403"/>
                  </a:lnTo>
                  <a:lnTo>
                    <a:pt x="1035" y="402"/>
                  </a:lnTo>
                  <a:lnTo>
                    <a:pt x="1041" y="400"/>
                  </a:lnTo>
                  <a:lnTo>
                    <a:pt x="1048" y="398"/>
                  </a:lnTo>
                  <a:lnTo>
                    <a:pt x="1053" y="395"/>
                  </a:lnTo>
                  <a:lnTo>
                    <a:pt x="1059" y="392"/>
                  </a:lnTo>
                  <a:lnTo>
                    <a:pt x="1064" y="388"/>
                  </a:lnTo>
                  <a:lnTo>
                    <a:pt x="1069" y="384"/>
                  </a:lnTo>
                  <a:lnTo>
                    <a:pt x="1073" y="379"/>
                  </a:lnTo>
                  <a:lnTo>
                    <a:pt x="1077" y="374"/>
                  </a:lnTo>
                  <a:lnTo>
                    <a:pt x="1080" y="368"/>
                  </a:lnTo>
                  <a:lnTo>
                    <a:pt x="1083" y="363"/>
                  </a:lnTo>
                  <a:lnTo>
                    <a:pt x="1085" y="357"/>
                  </a:lnTo>
                  <a:lnTo>
                    <a:pt x="1087" y="350"/>
                  </a:lnTo>
                  <a:lnTo>
                    <a:pt x="1088" y="343"/>
                  </a:lnTo>
                  <a:lnTo>
                    <a:pt x="1088" y="337"/>
                  </a:lnTo>
                  <a:lnTo>
                    <a:pt x="1088" y="68"/>
                  </a:lnTo>
                  <a:lnTo>
                    <a:pt x="1088" y="61"/>
                  </a:lnTo>
                  <a:lnTo>
                    <a:pt x="1087" y="54"/>
                  </a:lnTo>
                  <a:lnTo>
                    <a:pt x="1085" y="48"/>
                  </a:lnTo>
                  <a:lnTo>
                    <a:pt x="1083" y="42"/>
                  </a:lnTo>
                  <a:lnTo>
                    <a:pt x="1080" y="36"/>
                  </a:lnTo>
                  <a:lnTo>
                    <a:pt x="1077" y="30"/>
                  </a:lnTo>
                  <a:lnTo>
                    <a:pt x="1073" y="25"/>
                  </a:lnTo>
                  <a:lnTo>
                    <a:pt x="1069" y="21"/>
                  </a:lnTo>
                  <a:lnTo>
                    <a:pt x="1064" y="16"/>
                  </a:lnTo>
                  <a:lnTo>
                    <a:pt x="1059" y="12"/>
                  </a:lnTo>
                  <a:lnTo>
                    <a:pt x="1053" y="9"/>
                  </a:lnTo>
                  <a:lnTo>
                    <a:pt x="1048" y="6"/>
                  </a:lnTo>
                  <a:lnTo>
                    <a:pt x="1041" y="4"/>
                  </a:lnTo>
                  <a:lnTo>
                    <a:pt x="1035" y="2"/>
                  </a:lnTo>
                  <a:lnTo>
                    <a:pt x="1028" y="1"/>
                  </a:lnTo>
                  <a:lnTo>
                    <a:pt x="1021" y="1"/>
                  </a:lnTo>
                  <a:lnTo>
                    <a:pt x="68" y="1"/>
                  </a:lnTo>
                  <a:close/>
                  <a:moveTo>
                    <a:pt x="1022" y="0"/>
                  </a:moveTo>
                  <a:lnTo>
                    <a:pt x="1029" y="0"/>
                  </a:lnTo>
                  <a:lnTo>
                    <a:pt x="1035" y="1"/>
                  </a:lnTo>
                  <a:lnTo>
                    <a:pt x="1042" y="3"/>
                  </a:lnTo>
                  <a:lnTo>
                    <a:pt x="1048" y="5"/>
                  </a:lnTo>
                  <a:lnTo>
                    <a:pt x="1054" y="8"/>
                  </a:lnTo>
                  <a:lnTo>
                    <a:pt x="1059" y="12"/>
                  </a:lnTo>
                  <a:lnTo>
                    <a:pt x="1065" y="16"/>
                  </a:lnTo>
                  <a:lnTo>
                    <a:pt x="1069" y="20"/>
                  </a:lnTo>
                  <a:lnTo>
                    <a:pt x="1074" y="25"/>
                  </a:lnTo>
                  <a:lnTo>
                    <a:pt x="1078" y="30"/>
                  </a:lnTo>
                  <a:lnTo>
                    <a:pt x="1081" y="35"/>
                  </a:lnTo>
                  <a:lnTo>
                    <a:pt x="1084" y="41"/>
                  </a:lnTo>
                  <a:lnTo>
                    <a:pt x="1086" y="48"/>
                  </a:lnTo>
                  <a:lnTo>
                    <a:pt x="1088" y="54"/>
                  </a:lnTo>
                  <a:lnTo>
                    <a:pt x="1089" y="61"/>
                  </a:lnTo>
                  <a:lnTo>
                    <a:pt x="1089" y="68"/>
                  </a:lnTo>
                  <a:lnTo>
                    <a:pt x="1089" y="337"/>
                  </a:lnTo>
                  <a:lnTo>
                    <a:pt x="1089" y="344"/>
                  </a:lnTo>
                  <a:lnTo>
                    <a:pt x="1088" y="350"/>
                  </a:lnTo>
                  <a:lnTo>
                    <a:pt x="1086" y="357"/>
                  </a:lnTo>
                  <a:lnTo>
                    <a:pt x="1084" y="363"/>
                  </a:lnTo>
                  <a:lnTo>
                    <a:pt x="1081" y="369"/>
                  </a:lnTo>
                  <a:lnTo>
                    <a:pt x="1078" y="374"/>
                  </a:lnTo>
                  <a:lnTo>
                    <a:pt x="1074" y="380"/>
                  </a:lnTo>
                  <a:lnTo>
                    <a:pt x="1069" y="384"/>
                  </a:lnTo>
                  <a:lnTo>
                    <a:pt x="1064" y="389"/>
                  </a:lnTo>
                  <a:lnTo>
                    <a:pt x="1059" y="393"/>
                  </a:lnTo>
                  <a:lnTo>
                    <a:pt x="1054" y="396"/>
                  </a:lnTo>
                  <a:lnTo>
                    <a:pt x="1048" y="399"/>
                  </a:lnTo>
                  <a:lnTo>
                    <a:pt x="1042" y="401"/>
                  </a:lnTo>
                  <a:lnTo>
                    <a:pt x="1035" y="403"/>
                  </a:lnTo>
                  <a:lnTo>
                    <a:pt x="1028" y="404"/>
                  </a:lnTo>
                  <a:lnTo>
                    <a:pt x="1021" y="404"/>
                  </a:lnTo>
                  <a:lnTo>
                    <a:pt x="68" y="404"/>
                  </a:lnTo>
                  <a:lnTo>
                    <a:pt x="61" y="404"/>
                  </a:lnTo>
                  <a:lnTo>
                    <a:pt x="54" y="403"/>
                  </a:lnTo>
                  <a:lnTo>
                    <a:pt x="48" y="401"/>
                  </a:lnTo>
                  <a:lnTo>
                    <a:pt x="42" y="399"/>
                  </a:lnTo>
                  <a:lnTo>
                    <a:pt x="36" y="396"/>
                  </a:lnTo>
                  <a:lnTo>
                    <a:pt x="30" y="393"/>
                  </a:lnTo>
                  <a:lnTo>
                    <a:pt x="25" y="389"/>
                  </a:lnTo>
                  <a:lnTo>
                    <a:pt x="20" y="384"/>
                  </a:lnTo>
                  <a:lnTo>
                    <a:pt x="16" y="380"/>
                  </a:lnTo>
                  <a:lnTo>
                    <a:pt x="12" y="374"/>
                  </a:lnTo>
                  <a:lnTo>
                    <a:pt x="8" y="369"/>
                  </a:lnTo>
                  <a:lnTo>
                    <a:pt x="6" y="363"/>
                  </a:lnTo>
                  <a:lnTo>
                    <a:pt x="3" y="357"/>
                  </a:lnTo>
                  <a:lnTo>
                    <a:pt x="2" y="350"/>
                  </a:lnTo>
                  <a:lnTo>
                    <a:pt x="1" y="344"/>
                  </a:lnTo>
                  <a:lnTo>
                    <a:pt x="0" y="337"/>
                  </a:lnTo>
                  <a:lnTo>
                    <a:pt x="0" y="68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3" y="48"/>
                  </a:lnTo>
                  <a:lnTo>
                    <a:pt x="6" y="41"/>
                  </a:lnTo>
                  <a:lnTo>
                    <a:pt x="8" y="35"/>
                  </a:lnTo>
                  <a:lnTo>
                    <a:pt x="12" y="30"/>
                  </a:lnTo>
                  <a:lnTo>
                    <a:pt x="16" y="25"/>
                  </a:lnTo>
                  <a:lnTo>
                    <a:pt x="20" y="20"/>
                  </a:lnTo>
                  <a:lnTo>
                    <a:pt x="25" y="15"/>
                  </a:lnTo>
                  <a:lnTo>
                    <a:pt x="30" y="12"/>
                  </a:lnTo>
                  <a:lnTo>
                    <a:pt x="36" y="8"/>
                  </a:lnTo>
                  <a:lnTo>
                    <a:pt x="42" y="5"/>
                  </a:lnTo>
                  <a:lnTo>
                    <a:pt x="48" y="3"/>
                  </a:lnTo>
                  <a:lnTo>
                    <a:pt x="54" y="1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1022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0" name="Freeform 44"/>
            <p:cNvSpPr>
              <a:spLocks noEditPoints="1"/>
            </p:cNvSpPr>
            <p:nvPr/>
          </p:nvSpPr>
          <p:spPr bwMode="auto">
            <a:xfrm>
              <a:off x="517" y="2579"/>
              <a:ext cx="1093" cy="408"/>
            </a:xfrm>
            <a:custGeom>
              <a:avLst/>
              <a:gdLst>
                <a:gd name="T0" fmla="*/ 57 w 1093"/>
                <a:gd name="T1" fmla="*/ 6 h 408"/>
                <a:gd name="T2" fmla="*/ 39 w 1093"/>
                <a:gd name="T3" fmla="*/ 13 h 408"/>
                <a:gd name="T4" fmla="*/ 24 w 1093"/>
                <a:gd name="T5" fmla="*/ 24 h 408"/>
                <a:gd name="T6" fmla="*/ 13 w 1093"/>
                <a:gd name="T7" fmla="*/ 39 h 408"/>
                <a:gd name="T8" fmla="*/ 6 w 1093"/>
                <a:gd name="T9" fmla="*/ 57 h 408"/>
                <a:gd name="T10" fmla="*/ 5 w 1093"/>
                <a:gd name="T11" fmla="*/ 339 h 408"/>
                <a:gd name="T12" fmla="*/ 8 w 1093"/>
                <a:gd name="T13" fmla="*/ 358 h 408"/>
                <a:gd name="T14" fmla="*/ 16 w 1093"/>
                <a:gd name="T15" fmla="*/ 375 h 408"/>
                <a:gd name="T16" fmla="*/ 29 w 1093"/>
                <a:gd name="T17" fmla="*/ 389 h 408"/>
                <a:gd name="T18" fmla="*/ 45 w 1093"/>
                <a:gd name="T19" fmla="*/ 398 h 408"/>
                <a:gd name="T20" fmla="*/ 64 w 1093"/>
                <a:gd name="T21" fmla="*/ 403 h 408"/>
                <a:gd name="T22" fmla="*/ 1030 w 1093"/>
                <a:gd name="T23" fmla="*/ 403 h 408"/>
                <a:gd name="T24" fmla="*/ 1049 w 1093"/>
                <a:gd name="T25" fmla="*/ 398 h 408"/>
                <a:gd name="T26" fmla="*/ 1065 w 1093"/>
                <a:gd name="T27" fmla="*/ 388 h 408"/>
                <a:gd name="T28" fmla="*/ 1077 w 1093"/>
                <a:gd name="T29" fmla="*/ 375 h 408"/>
                <a:gd name="T30" fmla="*/ 1085 w 1093"/>
                <a:gd name="T31" fmla="*/ 358 h 408"/>
                <a:gd name="T32" fmla="*/ 1088 w 1093"/>
                <a:gd name="T33" fmla="*/ 339 h 408"/>
                <a:gd name="T34" fmla="*/ 1087 w 1093"/>
                <a:gd name="T35" fmla="*/ 57 h 408"/>
                <a:gd name="T36" fmla="*/ 1080 w 1093"/>
                <a:gd name="T37" fmla="*/ 39 h 408"/>
                <a:gd name="T38" fmla="*/ 1069 w 1093"/>
                <a:gd name="T39" fmla="*/ 24 h 408"/>
                <a:gd name="T40" fmla="*/ 1054 w 1093"/>
                <a:gd name="T41" fmla="*/ 13 h 408"/>
                <a:gd name="T42" fmla="*/ 1036 w 1093"/>
                <a:gd name="T43" fmla="*/ 6 h 408"/>
                <a:gd name="T44" fmla="*/ 70 w 1093"/>
                <a:gd name="T45" fmla="*/ 5 h 408"/>
                <a:gd name="T46" fmla="*/ 1038 w 1093"/>
                <a:gd name="T47" fmla="*/ 2 h 408"/>
                <a:gd name="T48" fmla="*/ 1057 w 1093"/>
                <a:gd name="T49" fmla="*/ 9 h 408"/>
                <a:gd name="T50" fmla="*/ 1073 w 1093"/>
                <a:gd name="T51" fmla="*/ 21 h 408"/>
                <a:gd name="T52" fmla="*/ 1085 w 1093"/>
                <a:gd name="T53" fmla="*/ 37 h 408"/>
                <a:gd name="T54" fmla="*/ 1092 w 1093"/>
                <a:gd name="T55" fmla="*/ 56 h 408"/>
                <a:gd name="T56" fmla="*/ 1093 w 1093"/>
                <a:gd name="T57" fmla="*/ 339 h 408"/>
                <a:gd name="T58" fmla="*/ 1090 w 1093"/>
                <a:gd name="T59" fmla="*/ 360 h 408"/>
                <a:gd name="T60" fmla="*/ 1081 w 1093"/>
                <a:gd name="T61" fmla="*/ 378 h 408"/>
                <a:gd name="T62" fmla="*/ 1068 w 1093"/>
                <a:gd name="T63" fmla="*/ 392 h 408"/>
                <a:gd name="T64" fmla="*/ 1050 w 1093"/>
                <a:gd name="T65" fmla="*/ 403 h 408"/>
                <a:gd name="T66" fmla="*/ 1031 w 1093"/>
                <a:gd name="T67" fmla="*/ 408 h 408"/>
                <a:gd name="T68" fmla="*/ 63 w 1093"/>
                <a:gd name="T69" fmla="*/ 408 h 408"/>
                <a:gd name="T70" fmla="*/ 43 w 1093"/>
                <a:gd name="T71" fmla="*/ 403 h 408"/>
                <a:gd name="T72" fmla="*/ 26 w 1093"/>
                <a:gd name="T73" fmla="*/ 392 h 408"/>
                <a:gd name="T74" fmla="*/ 12 w 1093"/>
                <a:gd name="T75" fmla="*/ 377 h 408"/>
                <a:gd name="T76" fmla="*/ 3 w 1093"/>
                <a:gd name="T77" fmla="*/ 359 h 408"/>
                <a:gd name="T78" fmla="*/ 0 w 1093"/>
                <a:gd name="T79" fmla="*/ 339 h 408"/>
                <a:gd name="T80" fmla="*/ 2 w 1093"/>
                <a:gd name="T81" fmla="*/ 56 h 408"/>
                <a:gd name="T82" fmla="*/ 9 w 1093"/>
                <a:gd name="T83" fmla="*/ 36 h 408"/>
                <a:gd name="T84" fmla="*/ 21 w 1093"/>
                <a:gd name="T85" fmla="*/ 20 h 408"/>
                <a:gd name="T86" fmla="*/ 37 w 1093"/>
                <a:gd name="T87" fmla="*/ 8 h 408"/>
                <a:gd name="T88" fmla="*/ 56 w 1093"/>
                <a:gd name="T89" fmla="*/ 1 h 408"/>
                <a:gd name="T90" fmla="*/ 1024 w 1093"/>
                <a:gd name="T91" fmla="*/ 0 h 40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093" h="408">
                  <a:moveTo>
                    <a:pt x="70" y="5"/>
                  </a:moveTo>
                  <a:lnTo>
                    <a:pt x="63" y="5"/>
                  </a:lnTo>
                  <a:lnTo>
                    <a:pt x="57" y="6"/>
                  </a:lnTo>
                  <a:lnTo>
                    <a:pt x="51" y="8"/>
                  </a:lnTo>
                  <a:lnTo>
                    <a:pt x="45" y="10"/>
                  </a:lnTo>
                  <a:lnTo>
                    <a:pt x="39" y="13"/>
                  </a:lnTo>
                  <a:lnTo>
                    <a:pt x="34" y="16"/>
                  </a:lnTo>
                  <a:lnTo>
                    <a:pt x="29" y="20"/>
                  </a:lnTo>
                  <a:lnTo>
                    <a:pt x="24" y="24"/>
                  </a:lnTo>
                  <a:lnTo>
                    <a:pt x="20" y="29"/>
                  </a:lnTo>
                  <a:lnTo>
                    <a:pt x="16" y="34"/>
                  </a:lnTo>
                  <a:lnTo>
                    <a:pt x="13" y="39"/>
                  </a:lnTo>
                  <a:lnTo>
                    <a:pt x="10" y="45"/>
                  </a:lnTo>
                  <a:lnTo>
                    <a:pt x="8" y="51"/>
                  </a:lnTo>
                  <a:lnTo>
                    <a:pt x="6" y="57"/>
                  </a:lnTo>
                  <a:lnTo>
                    <a:pt x="5" y="63"/>
                  </a:lnTo>
                  <a:lnTo>
                    <a:pt x="5" y="70"/>
                  </a:lnTo>
                  <a:lnTo>
                    <a:pt x="5" y="339"/>
                  </a:lnTo>
                  <a:lnTo>
                    <a:pt x="5" y="345"/>
                  </a:lnTo>
                  <a:lnTo>
                    <a:pt x="7" y="352"/>
                  </a:lnTo>
                  <a:lnTo>
                    <a:pt x="8" y="358"/>
                  </a:lnTo>
                  <a:lnTo>
                    <a:pt x="10" y="364"/>
                  </a:lnTo>
                  <a:lnTo>
                    <a:pt x="13" y="370"/>
                  </a:lnTo>
                  <a:lnTo>
                    <a:pt x="16" y="375"/>
                  </a:lnTo>
                  <a:lnTo>
                    <a:pt x="20" y="380"/>
                  </a:lnTo>
                  <a:lnTo>
                    <a:pt x="24" y="384"/>
                  </a:lnTo>
                  <a:lnTo>
                    <a:pt x="29" y="389"/>
                  </a:lnTo>
                  <a:lnTo>
                    <a:pt x="34" y="392"/>
                  </a:lnTo>
                  <a:lnTo>
                    <a:pt x="39" y="396"/>
                  </a:lnTo>
                  <a:lnTo>
                    <a:pt x="45" y="398"/>
                  </a:lnTo>
                  <a:lnTo>
                    <a:pt x="51" y="400"/>
                  </a:lnTo>
                  <a:lnTo>
                    <a:pt x="57" y="402"/>
                  </a:lnTo>
                  <a:lnTo>
                    <a:pt x="64" y="403"/>
                  </a:lnTo>
                  <a:lnTo>
                    <a:pt x="70" y="403"/>
                  </a:lnTo>
                  <a:lnTo>
                    <a:pt x="1023" y="403"/>
                  </a:lnTo>
                  <a:lnTo>
                    <a:pt x="1030" y="403"/>
                  </a:lnTo>
                  <a:lnTo>
                    <a:pt x="1037" y="402"/>
                  </a:lnTo>
                  <a:lnTo>
                    <a:pt x="1043" y="400"/>
                  </a:lnTo>
                  <a:lnTo>
                    <a:pt x="1049" y="398"/>
                  </a:lnTo>
                  <a:lnTo>
                    <a:pt x="1054" y="395"/>
                  </a:lnTo>
                  <a:lnTo>
                    <a:pt x="1060" y="392"/>
                  </a:lnTo>
                  <a:lnTo>
                    <a:pt x="1065" y="388"/>
                  </a:lnTo>
                  <a:lnTo>
                    <a:pt x="1069" y="384"/>
                  </a:lnTo>
                  <a:lnTo>
                    <a:pt x="1074" y="380"/>
                  </a:lnTo>
                  <a:lnTo>
                    <a:pt x="1077" y="375"/>
                  </a:lnTo>
                  <a:lnTo>
                    <a:pt x="1080" y="369"/>
                  </a:lnTo>
                  <a:lnTo>
                    <a:pt x="1083" y="364"/>
                  </a:lnTo>
                  <a:lnTo>
                    <a:pt x="1085" y="358"/>
                  </a:lnTo>
                  <a:lnTo>
                    <a:pt x="1087" y="352"/>
                  </a:lnTo>
                  <a:lnTo>
                    <a:pt x="1088" y="345"/>
                  </a:lnTo>
                  <a:lnTo>
                    <a:pt x="1088" y="339"/>
                  </a:lnTo>
                  <a:lnTo>
                    <a:pt x="1088" y="70"/>
                  </a:lnTo>
                  <a:lnTo>
                    <a:pt x="1088" y="63"/>
                  </a:lnTo>
                  <a:lnTo>
                    <a:pt x="1087" y="57"/>
                  </a:lnTo>
                  <a:lnTo>
                    <a:pt x="1085" y="50"/>
                  </a:lnTo>
                  <a:lnTo>
                    <a:pt x="1083" y="44"/>
                  </a:lnTo>
                  <a:lnTo>
                    <a:pt x="1080" y="39"/>
                  </a:lnTo>
                  <a:lnTo>
                    <a:pt x="1077" y="33"/>
                  </a:lnTo>
                  <a:lnTo>
                    <a:pt x="1073" y="28"/>
                  </a:lnTo>
                  <a:lnTo>
                    <a:pt x="1069" y="24"/>
                  </a:lnTo>
                  <a:lnTo>
                    <a:pt x="1065" y="20"/>
                  </a:lnTo>
                  <a:lnTo>
                    <a:pt x="1060" y="16"/>
                  </a:lnTo>
                  <a:lnTo>
                    <a:pt x="1054" y="13"/>
                  </a:lnTo>
                  <a:lnTo>
                    <a:pt x="1049" y="10"/>
                  </a:lnTo>
                  <a:lnTo>
                    <a:pt x="1043" y="8"/>
                  </a:lnTo>
                  <a:lnTo>
                    <a:pt x="1036" y="6"/>
                  </a:lnTo>
                  <a:lnTo>
                    <a:pt x="1030" y="5"/>
                  </a:lnTo>
                  <a:lnTo>
                    <a:pt x="1023" y="5"/>
                  </a:lnTo>
                  <a:lnTo>
                    <a:pt x="70" y="5"/>
                  </a:lnTo>
                  <a:close/>
                  <a:moveTo>
                    <a:pt x="1024" y="0"/>
                  </a:moveTo>
                  <a:lnTo>
                    <a:pt x="1031" y="0"/>
                  </a:lnTo>
                  <a:lnTo>
                    <a:pt x="1038" y="2"/>
                  </a:lnTo>
                  <a:lnTo>
                    <a:pt x="1044" y="3"/>
                  </a:lnTo>
                  <a:lnTo>
                    <a:pt x="1051" y="6"/>
                  </a:lnTo>
                  <a:lnTo>
                    <a:pt x="1057" y="9"/>
                  </a:lnTo>
                  <a:lnTo>
                    <a:pt x="1062" y="12"/>
                  </a:lnTo>
                  <a:lnTo>
                    <a:pt x="1068" y="16"/>
                  </a:lnTo>
                  <a:lnTo>
                    <a:pt x="1073" y="21"/>
                  </a:lnTo>
                  <a:lnTo>
                    <a:pt x="1077" y="26"/>
                  </a:lnTo>
                  <a:lnTo>
                    <a:pt x="1081" y="31"/>
                  </a:lnTo>
                  <a:lnTo>
                    <a:pt x="1085" y="37"/>
                  </a:lnTo>
                  <a:lnTo>
                    <a:pt x="1088" y="43"/>
                  </a:lnTo>
                  <a:lnTo>
                    <a:pt x="1090" y="49"/>
                  </a:lnTo>
                  <a:lnTo>
                    <a:pt x="1092" y="56"/>
                  </a:lnTo>
                  <a:lnTo>
                    <a:pt x="1092" y="63"/>
                  </a:lnTo>
                  <a:lnTo>
                    <a:pt x="1093" y="70"/>
                  </a:lnTo>
                  <a:lnTo>
                    <a:pt x="1093" y="339"/>
                  </a:lnTo>
                  <a:lnTo>
                    <a:pt x="1092" y="346"/>
                  </a:lnTo>
                  <a:lnTo>
                    <a:pt x="1091" y="353"/>
                  </a:lnTo>
                  <a:lnTo>
                    <a:pt x="1090" y="360"/>
                  </a:lnTo>
                  <a:lnTo>
                    <a:pt x="1087" y="366"/>
                  </a:lnTo>
                  <a:lnTo>
                    <a:pt x="1085" y="372"/>
                  </a:lnTo>
                  <a:lnTo>
                    <a:pt x="1081" y="378"/>
                  </a:lnTo>
                  <a:lnTo>
                    <a:pt x="1077" y="383"/>
                  </a:lnTo>
                  <a:lnTo>
                    <a:pt x="1073" y="388"/>
                  </a:lnTo>
                  <a:lnTo>
                    <a:pt x="1068" y="392"/>
                  </a:lnTo>
                  <a:lnTo>
                    <a:pt x="1062" y="396"/>
                  </a:lnTo>
                  <a:lnTo>
                    <a:pt x="1057" y="400"/>
                  </a:lnTo>
                  <a:lnTo>
                    <a:pt x="1050" y="403"/>
                  </a:lnTo>
                  <a:lnTo>
                    <a:pt x="1044" y="405"/>
                  </a:lnTo>
                  <a:lnTo>
                    <a:pt x="1037" y="407"/>
                  </a:lnTo>
                  <a:lnTo>
                    <a:pt x="1031" y="408"/>
                  </a:lnTo>
                  <a:lnTo>
                    <a:pt x="1023" y="408"/>
                  </a:lnTo>
                  <a:lnTo>
                    <a:pt x="70" y="408"/>
                  </a:lnTo>
                  <a:lnTo>
                    <a:pt x="63" y="408"/>
                  </a:lnTo>
                  <a:lnTo>
                    <a:pt x="56" y="407"/>
                  </a:lnTo>
                  <a:lnTo>
                    <a:pt x="49" y="405"/>
                  </a:lnTo>
                  <a:lnTo>
                    <a:pt x="43" y="403"/>
                  </a:lnTo>
                  <a:lnTo>
                    <a:pt x="37" y="400"/>
                  </a:lnTo>
                  <a:lnTo>
                    <a:pt x="31" y="396"/>
                  </a:lnTo>
                  <a:lnTo>
                    <a:pt x="26" y="392"/>
                  </a:lnTo>
                  <a:lnTo>
                    <a:pt x="21" y="388"/>
                  </a:lnTo>
                  <a:lnTo>
                    <a:pt x="16" y="383"/>
                  </a:lnTo>
                  <a:lnTo>
                    <a:pt x="12" y="377"/>
                  </a:lnTo>
                  <a:lnTo>
                    <a:pt x="9" y="372"/>
                  </a:lnTo>
                  <a:lnTo>
                    <a:pt x="6" y="366"/>
                  </a:lnTo>
                  <a:lnTo>
                    <a:pt x="3" y="359"/>
                  </a:lnTo>
                  <a:lnTo>
                    <a:pt x="2" y="353"/>
                  </a:lnTo>
                  <a:lnTo>
                    <a:pt x="1" y="346"/>
                  </a:lnTo>
                  <a:lnTo>
                    <a:pt x="0" y="339"/>
                  </a:lnTo>
                  <a:lnTo>
                    <a:pt x="0" y="70"/>
                  </a:lnTo>
                  <a:lnTo>
                    <a:pt x="1" y="63"/>
                  </a:lnTo>
                  <a:lnTo>
                    <a:pt x="2" y="56"/>
                  </a:lnTo>
                  <a:lnTo>
                    <a:pt x="4" y="49"/>
                  </a:lnTo>
                  <a:lnTo>
                    <a:pt x="6" y="43"/>
                  </a:lnTo>
                  <a:lnTo>
                    <a:pt x="9" y="36"/>
                  </a:lnTo>
                  <a:lnTo>
                    <a:pt x="12" y="31"/>
                  </a:lnTo>
                  <a:lnTo>
                    <a:pt x="16" y="25"/>
                  </a:lnTo>
                  <a:lnTo>
                    <a:pt x="21" y="20"/>
                  </a:lnTo>
                  <a:lnTo>
                    <a:pt x="26" y="16"/>
                  </a:lnTo>
                  <a:lnTo>
                    <a:pt x="31" y="12"/>
                  </a:lnTo>
                  <a:lnTo>
                    <a:pt x="37" y="8"/>
                  </a:lnTo>
                  <a:lnTo>
                    <a:pt x="43" y="6"/>
                  </a:lnTo>
                  <a:lnTo>
                    <a:pt x="49" y="3"/>
                  </a:lnTo>
                  <a:lnTo>
                    <a:pt x="56" y="1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1024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" name="Rectangle 45"/>
            <p:cNvSpPr>
              <a:spLocks noChangeArrowheads="1"/>
            </p:cNvSpPr>
            <p:nvPr/>
          </p:nvSpPr>
          <p:spPr bwMode="auto">
            <a:xfrm>
              <a:off x="756" y="2638"/>
              <a:ext cx="691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ct val="110000"/>
                </a:lnSpc>
                <a:spcBef>
                  <a:spcPts val="1200"/>
                </a:spcBef>
                <a:defRPr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ts val="6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2"/>
                </a:buClr>
                <a:buFont typeface="Symbol" panose="05050102010706020507" pitchFamily="18" charset="2"/>
                <a:buChar char="·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110000"/>
                </a:lnSpc>
                <a:buFont typeface="Symbol" panose="05050102010706020507" pitchFamily="18" charset="2"/>
                <a:buChar char="·"/>
                <a:defRPr sz="1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110000"/>
                </a:lnSpc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fr-FR" altLang="fr-FR" sz="1100" b="0" i="1">
                  <a:solidFill>
                    <a:srgbClr val="000000"/>
                  </a:solidFill>
                </a:rPr>
                <a:t>TB pulmonaire * </a:t>
              </a:r>
              <a:endParaRPr lang="fr-FR" altLang="fr-FR" b="0">
                <a:solidFill>
                  <a:schemeClr val="tx1"/>
                </a:solidFill>
              </a:endParaRPr>
            </a:p>
          </p:txBody>
        </p:sp>
        <p:sp>
          <p:nvSpPr>
            <p:cNvPr id="122" name="Rectangle 46"/>
            <p:cNvSpPr>
              <a:spLocks noChangeArrowheads="1"/>
            </p:cNvSpPr>
            <p:nvPr/>
          </p:nvSpPr>
          <p:spPr bwMode="auto">
            <a:xfrm>
              <a:off x="565" y="2744"/>
              <a:ext cx="53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ct val="110000"/>
                </a:lnSpc>
                <a:spcBef>
                  <a:spcPts val="1200"/>
                </a:spcBef>
                <a:defRPr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ts val="6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2"/>
                </a:buClr>
                <a:buFont typeface="Symbol" panose="05050102010706020507" pitchFamily="18" charset="2"/>
                <a:buChar char="·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110000"/>
                </a:lnSpc>
                <a:buFont typeface="Symbol" panose="05050102010706020507" pitchFamily="18" charset="2"/>
                <a:buChar char="·"/>
                <a:defRPr sz="1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110000"/>
                </a:lnSpc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fr-FR" altLang="fr-FR" sz="1100" b="0" i="1">
                  <a:solidFill>
                    <a:srgbClr val="000000"/>
                  </a:solidFill>
                </a:rPr>
                <a:t>microscopie </a:t>
              </a:r>
              <a:endParaRPr lang="fr-FR" altLang="fr-FR" b="0">
                <a:solidFill>
                  <a:schemeClr val="tx1"/>
                </a:solidFill>
              </a:endParaRPr>
            </a:p>
          </p:txBody>
        </p:sp>
        <p:sp>
          <p:nvSpPr>
            <p:cNvPr id="123" name="Rectangle 47"/>
            <p:cNvSpPr>
              <a:spLocks noChangeArrowheads="1"/>
            </p:cNvSpPr>
            <p:nvPr/>
          </p:nvSpPr>
          <p:spPr bwMode="auto">
            <a:xfrm>
              <a:off x="1059" y="2744"/>
              <a:ext cx="6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ct val="110000"/>
                </a:lnSpc>
                <a:spcBef>
                  <a:spcPts val="1200"/>
                </a:spcBef>
                <a:defRPr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ts val="6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2"/>
                </a:buClr>
                <a:buFont typeface="Symbol" panose="05050102010706020507" pitchFamily="18" charset="2"/>
                <a:buChar char="·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110000"/>
                </a:lnSpc>
                <a:buFont typeface="Symbol" panose="05050102010706020507" pitchFamily="18" charset="2"/>
                <a:buChar char="·"/>
                <a:defRPr sz="1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110000"/>
                </a:lnSpc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fr-FR" altLang="fr-FR" sz="1100" b="0" i="1">
                  <a:solidFill>
                    <a:srgbClr val="000000"/>
                  </a:solidFill>
                </a:rPr>
                <a:t>-</a:t>
              </a:r>
              <a:endParaRPr lang="fr-FR" altLang="fr-FR" b="0">
                <a:solidFill>
                  <a:schemeClr val="tx1"/>
                </a:solidFill>
              </a:endParaRPr>
            </a:p>
          </p:txBody>
        </p:sp>
        <p:sp>
          <p:nvSpPr>
            <p:cNvPr id="124" name="Rectangle 48"/>
            <p:cNvSpPr>
              <a:spLocks noChangeArrowheads="1"/>
            </p:cNvSpPr>
            <p:nvPr/>
          </p:nvSpPr>
          <p:spPr bwMode="auto">
            <a:xfrm>
              <a:off x="1112" y="2744"/>
              <a:ext cx="542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ct val="110000"/>
                </a:lnSpc>
                <a:spcBef>
                  <a:spcPts val="1200"/>
                </a:spcBef>
                <a:defRPr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ts val="6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2"/>
                </a:buClr>
                <a:buFont typeface="Symbol" panose="05050102010706020507" pitchFamily="18" charset="2"/>
                <a:buChar char="·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110000"/>
                </a:lnSpc>
                <a:buFont typeface="Symbol" panose="05050102010706020507" pitchFamily="18" charset="2"/>
                <a:buChar char="·"/>
                <a:defRPr sz="1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110000"/>
                </a:lnSpc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fr-FR" altLang="fr-FR" sz="1100" b="0" i="1">
                  <a:solidFill>
                    <a:srgbClr val="000000"/>
                  </a:solidFill>
                </a:rPr>
                <a:t>ou inconnue </a:t>
              </a:r>
              <a:endParaRPr lang="fr-FR" altLang="fr-FR" b="0">
                <a:solidFill>
                  <a:schemeClr val="tx1"/>
                </a:solidFill>
              </a:endParaRPr>
            </a:p>
          </p:txBody>
        </p:sp>
        <p:sp>
          <p:nvSpPr>
            <p:cNvPr id="125" name="Rectangle 49"/>
            <p:cNvSpPr>
              <a:spLocks noChangeArrowheads="1"/>
            </p:cNvSpPr>
            <p:nvPr/>
          </p:nvSpPr>
          <p:spPr bwMode="auto">
            <a:xfrm>
              <a:off x="713" y="2850"/>
              <a:ext cx="474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ct val="110000"/>
                </a:lnSpc>
                <a:spcBef>
                  <a:spcPts val="1200"/>
                </a:spcBef>
                <a:defRPr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ts val="6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2"/>
                </a:buClr>
                <a:buFont typeface="Symbol" panose="05050102010706020507" pitchFamily="18" charset="2"/>
                <a:buChar char="·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110000"/>
                </a:lnSpc>
                <a:buFont typeface="Symbol" panose="05050102010706020507" pitchFamily="18" charset="2"/>
                <a:buChar char="·"/>
                <a:defRPr sz="1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110000"/>
                </a:lnSpc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fr-FR" altLang="fr-FR" sz="1100" b="0" i="1">
                  <a:solidFill>
                    <a:srgbClr val="000000"/>
                  </a:solidFill>
                </a:rPr>
                <a:t>et culture +</a:t>
              </a:r>
              <a:endParaRPr lang="fr-FR" altLang="fr-FR" b="0">
                <a:solidFill>
                  <a:schemeClr val="tx1"/>
                </a:solidFill>
              </a:endParaRPr>
            </a:p>
          </p:txBody>
        </p:sp>
        <p:sp>
          <p:nvSpPr>
            <p:cNvPr id="126" name="Rectangle 50"/>
            <p:cNvSpPr>
              <a:spLocks noChangeArrowheads="1"/>
            </p:cNvSpPr>
            <p:nvPr/>
          </p:nvSpPr>
          <p:spPr bwMode="auto">
            <a:xfrm>
              <a:off x="1167" y="2856"/>
              <a:ext cx="27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ct val="110000"/>
                </a:lnSpc>
                <a:spcBef>
                  <a:spcPts val="1200"/>
                </a:spcBef>
                <a:defRPr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ts val="6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2"/>
                </a:buClr>
                <a:buFont typeface="Symbol" panose="05050102010706020507" pitchFamily="18" charset="2"/>
                <a:buChar char="·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110000"/>
                </a:lnSpc>
                <a:buFont typeface="Symbol" panose="05050102010706020507" pitchFamily="18" charset="2"/>
                <a:buChar char="·"/>
                <a:defRPr sz="1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110000"/>
                </a:lnSpc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fr-FR" altLang="fr-FR" sz="1100" b="0" dirty="0">
                  <a:solidFill>
                    <a:srgbClr val="000000"/>
                  </a:solidFill>
                </a:rPr>
                <a:t>** </a:t>
              </a:r>
              <a:r>
                <a:rPr lang="fr-FR" altLang="fr-FR" sz="1100" dirty="0" smtClean="0">
                  <a:solidFill>
                    <a:srgbClr val="002060"/>
                  </a:solidFill>
                </a:rPr>
                <a:t>:</a:t>
              </a:r>
              <a:r>
                <a:rPr lang="fr-FR" altLang="fr-FR" sz="1100" dirty="0" smtClean="0">
                  <a:solidFill>
                    <a:srgbClr val="000000"/>
                  </a:solidFill>
                </a:rPr>
                <a:t>752</a:t>
              </a:r>
              <a:endParaRPr lang="fr-FR" altLang="fr-FR" sz="1100" dirty="0">
                <a:solidFill>
                  <a:srgbClr val="000000"/>
                </a:solidFill>
              </a:endParaRPr>
            </a:p>
          </p:txBody>
        </p:sp>
        <p:sp>
          <p:nvSpPr>
            <p:cNvPr id="127" name="Freeform 51"/>
            <p:cNvSpPr>
              <a:spLocks/>
            </p:cNvSpPr>
            <p:nvPr/>
          </p:nvSpPr>
          <p:spPr bwMode="auto">
            <a:xfrm>
              <a:off x="520" y="3187"/>
              <a:ext cx="1087" cy="403"/>
            </a:xfrm>
            <a:custGeom>
              <a:avLst/>
              <a:gdLst>
                <a:gd name="T0" fmla="*/ 0 w 9064"/>
                <a:gd name="T1" fmla="*/ 0 h 3360"/>
                <a:gd name="T2" fmla="*/ 0 w 9064"/>
                <a:gd name="T3" fmla="*/ 0 h 3360"/>
                <a:gd name="T4" fmla="*/ 0 w 9064"/>
                <a:gd name="T5" fmla="*/ 0 h 3360"/>
                <a:gd name="T6" fmla="*/ 0 w 9064"/>
                <a:gd name="T7" fmla="*/ 0 h 3360"/>
                <a:gd name="T8" fmla="*/ 0 w 9064"/>
                <a:gd name="T9" fmla="*/ 0 h 3360"/>
                <a:gd name="T10" fmla="*/ 0 w 9064"/>
                <a:gd name="T11" fmla="*/ 0 h 3360"/>
                <a:gd name="T12" fmla="*/ 0 w 9064"/>
                <a:gd name="T13" fmla="*/ 0 h 3360"/>
                <a:gd name="T14" fmla="*/ 0 w 9064"/>
                <a:gd name="T15" fmla="*/ 0 h 3360"/>
                <a:gd name="T16" fmla="*/ 0 w 9064"/>
                <a:gd name="T17" fmla="*/ 0 h 33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064" h="3360">
                  <a:moveTo>
                    <a:pt x="561" y="0"/>
                  </a:moveTo>
                  <a:cubicBezTo>
                    <a:pt x="252" y="0"/>
                    <a:pt x="0" y="252"/>
                    <a:pt x="0" y="561"/>
                  </a:cubicBezTo>
                  <a:lnTo>
                    <a:pt x="0" y="2802"/>
                  </a:lnTo>
                  <a:cubicBezTo>
                    <a:pt x="0" y="3112"/>
                    <a:pt x="252" y="3360"/>
                    <a:pt x="561" y="3360"/>
                  </a:cubicBezTo>
                  <a:lnTo>
                    <a:pt x="8506" y="3360"/>
                  </a:lnTo>
                  <a:cubicBezTo>
                    <a:pt x="8816" y="3360"/>
                    <a:pt x="9064" y="3112"/>
                    <a:pt x="9064" y="2802"/>
                  </a:cubicBezTo>
                  <a:lnTo>
                    <a:pt x="9064" y="561"/>
                  </a:lnTo>
                  <a:cubicBezTo>
                    <a:pt x="9064" y="252"/>
                    <a:pt x="8816" y="0"/>
                    <a:pt x="8506" y="0"/>
                  </a:cubicBezTo>
                  <a:lnTo>
                    <a:pt x="561" y="0"/>
                  </a:lnTo>
                  <a:close/>
                </a:path>
              </a:pathLst>
            </a:custGeom>
            <a:solidFill>
              <a:srgbClr val="0070C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8" name="Freeform 52"/>
            <p:cNvSpPr>
              <a:spLocks noEditPoints="1"/>
            </p:cNvSpPr>
            <p:nvPr/>
          </p:nvSpPr>
          <p:spPr bwMode="auto">
            <a:xfrm>
              <a:off x="519" y="3187"/>
              <a:ext cx="1089" cy="404"/>
            </a:xfrm>
            <a:custGeom>
              <a:avLst/>
              <a:gdLst>
                <a:gd name="T0" fmla="*/ 55 w 1089"/>
                <a:gd name="T1" fmla="*/ 2 h 404"/>
                <a:gd name="T2" fmla="*/ 36 w 1089"/>
                <a:gd name="T3" fmla="*/ 9 h 404"/>
                <a:gd name="T4" fmla="*/ 21 w 1089"/>
                <a:gd name="T5" fmla="*/ 20 h 404"/>
                <a:gd name="T6" fmla="*/ 9 w 1089"/>
                <a:gd name="T7" fmla="*/ 36 h 404"/>
                <a:gd name="T8" fmla="*/ 3 w 1089"/>
                <a:gd name="T9" fmla="*/ 54 h 404"/>
                <a:gd name="T10" fmla="*/ 1 w 1089"/>
                <a:gd name="T11" fmla="*/ 336 h 404"/>
                <a:gd name="T12" fmla="*/ 4 w 1089"/>
                <a:gd name="T13" fmla="*/ 356 h 404"/>
                <a:gd name="T14" fmla="*/ 13 w 1089"/>
                <a:gd name="T15" fmla="*/ 374 h 404"/>
                <a:gd name="T16" fmla="*/ 26 w 1089"/>
                <a:gd name="T17" fmla="*/ 388 h 404"/>
                <a:gd name="T18" fmla="*/ 42 w 1089"/>
                <a:gd name="T19" fmla="*/ 398 h 404"/>
                <a:gd name="T20" fmla="*/ 61 w 1089"/>
                <a:gd name="T21" fmla="*/ 403 h 404"/>
                <a:gd name="T22" fmla="*/ 1028 w 1089"/>
                <a:gd name="T23" fmla="*/ 402 h 404"/>
                <a:gd name="T24" fmla="*/ 1048 w 1089"/>
                <a:gd name="T25" fmla="*/ 398 h 404"/>
                <a:gd name="T26" fmla="*/ 1064 w 1089"/>
                <a:gd name="T27" fmla="*/ 388 h 404"/>
                <a:gd name="T28" fmla="*/ 1077 w 1089"/>
                <a:gd name="T29" fmla="*/ 374 h 404"/>
                <a:gd name="T30" fmla="*/ 1085 w 1089"/>
                <a:gd name="T31" fmla="*/ 356 h 404"/>
                <a:gd name="T32" fmla="*/ 1088 w 1089"/>
                <a:gd name="T33" fmla="*/ 336 h 404"/>
                <a:gd name="T34" fmla="*/ 1087 w 1089"/>
                <a:gd name="T35" fmla="*/ 54 h 404"/>
                <a:gd name="T36" fmla="*/ 1080 w 1089"/>
                <a:gd name="T37" fmla="*/ 36 h 404"/>
                <a:gd name="T38" fmla="*/ 1069 w 1089"/>
                <a:gd name="T39" fmla="*/ 20 h 404"/>
                <a:gd name="T40" fmla="*/ 1053 w 1089"/>
                <a:gd name="T41" fmla="*/ 9 h 404"/>
                <a:gd name="T42" fmla="*/ 1035 w 1089"/>
                <a:gd name="T43" fmla="*/ 2 h 404"/>
                <a:gd name="T44" fmla="*/ 68 w 1089"/>
                <a:gd name="T45" fmla="*/ 1 h 404"/>
                <a:gd name="T46" fmla="*/ 1035 w 1089"/>
                <a:gd name="T47" fmla="*/ 1 h 404"/>
                <a:gd name="T48" fmla="*/ 1054 w 1089"/>
                <a:gd name="T49" fmla="*/ 8 h 404"/>
                <a:gd name="T50" fmla="*/ 1069 w 1089"/>
                <a:gd name="T51" fmla="*/ 20 h 404"/>
                <a:gd name="T52" fmla="*/ 1081 w 1089"/>
                <a:gd name="T53" fmla="*/ 35 h 404"/>
                <a:gd name="T54" fmla="*/ 1088 w 1089"/>
                <a:gd name="T55" fmla="*/ 54 h 404"/>
                <a:gd name="T56" fmla="*/ 1089 w 1089"/>
                <a:gd name="T57" fmla="*/ 336 h 404"/>
                <a:gd name="T58" fmla="*/ 1086 w 1089"/>
                <a:gd name="T59" fmla="*/ 357 h 404"/>
                <a:gd name="T60" fmla="*/ 1078 w 1089"/>
                <a:gd name="T61" fmla="*/ 374 h 404"/>
                <a:gd name="T62" fmla="*/ 1064 w 1089"/>
                <a:gd name="T63" fmla="*/ 389 h 404"/>
                <a:gd name="T64" fmla="*/ 1048 w 1089"/>
                <a:gd name="T65" fmla="*/ 399 h 404"/>
                <a:gd name="T66" fmla="*/ 1028 w 1089"/>
                <a:gd name="T67" fmla="*/ 403 h 404"/>
                <a:gd name="T68" fmla="*/ 61 w 1089"/>
                <a:gd name="T69" fmla="*/ 403 h 404"/>
                <a:gd name="T70" fmla="*/ 42 w 1089"/>
                <a:gd name="T71" fmla="*/ 399 h 404"/>
                <a:gd name="T72" fmla="*/ 25 w 1089"/>
                <a:gd name="T73" fmla="*/ 388 h 404"/>
                <a:gd name="T74" fmla="*/ 12 w 1089"/>
                <a:gd name="T75" fmla="*/ 374 h 404"/>
                <a:gd name="T76" fmla="*/ 3 w 1089"/>
                <a:gd name="T77" fmla="*/ 357 h 404"/>
                <a:gd name="T78" fmla="*/ 0 w 1089"/>
                <a:gd name="T79" fmla="*/ 336 h 404"/>
                <a:gd name="T80" fmla="*/ 2 w 1089"/>
                <a:gd name="T81" fmla="*/ 54 h 404"/>
                <a:gd name="T82" fmla="*/ 8 w 1089"/>
                <a:gd name="T83" fmla="*/ 35 h 404"/>
                <a:gd name="T84" fmla="*/ 20 w 1089"/>
                <a:gd name="T85" fmla="*/ 20 h 404"/>
                <a:gd name="T86" fmla="*/ 36 w 1089"/>
                <a:gd name="T87" fmla="*/ 8 h 404"/>
                <a:gd name="T88" fmla="*/ 54 w 1089"/>
                <a:gd name="T89" fmla="*/ 1 h 404"/>
                <a:gd name="T90" fmla="*/ 1022 w 1089"/>
                <a:gd name="T91" fmla="*/ 0 h 4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089" h="404">
                  <a:moveTo>
                    <a:pt x="68" y="1"/>
                  </a:moveTo>
                  <a:lnTo>
                    <a:pt x="61" y="1"/>
                  </a:lnTo>
                  <a:lnTo>
                    <a:pt x="55" y="2"/>
                  </a:lnTo>
                  <a:lnTo>
                    <a:pt x="48" y="4"/>
                  </a:lnTo>
                  <a:lnTo>
                    <a:pt x="42" y="6"/>
                  </a:lnTo>
                  <a:lnTo>
                    <a:pt x="36" y="9"/>
                  </a:lnTo>
                  <a:lnTo>
                    <a:pt x="31" y="12"/>
                  </a:lnTo>
                  <a:lnTo>
                    <a:pt x="26" y="16"/>
                  </a:lnTo>
                  <a:lnTo>
                    <a:pt x="21" y="20"/>
                  </a:lnTo>
                  <a:lnTo>
                    <a:pt x="16" y="25"/>
                  </a:lnTo>
                  <a:lnTo>
                    <a:pt x="13" y="30"/>
                  </a:lnTo>
                  <a:lnTo>
                    <a:pt x="9" y="36"/>
                  </a:lnTo>
                  <a:lnTo>
                    <a:pt x="6" y="42"/>
                  </a:lnTo>
                  <a:lnTo>
                    <a:pt x="4" y="48"/>
                  </a:lnTo>
                  <a:lnTo>
                    <a:pt x="3" y="54"/>
                  </a:lnTo>
                  <a:lnTo>
                    <a:pt x="2" y="61"/>
                  </a:lnTo>
                  <a:lnTo>
                    <a:pt x="1" y="68"/>
                  </a:lnTo>
                  <a:lnTo>
                    <a:pt x="1" y="336"/>
                  </a:lnTo>
                  <a:lnTo>
                    <a:pt x="2" y="343"/>
                  </a:lnTo>
                  <a:lnTo>
                    <a:pt x="3" y="350"/>
                  </a:lnTo>
                  <a:lnTo>
                    <a:pt x="4" y="356"/>
                  </a:lnTo>
                  <a:lnTo>
                    <a:pt x="6" y="362"/>
                  </a:lnTo>
                  <a:lnTo>
                    <a:pt x="9" y="368"/>
                  </a:lnTo>
                  <a:lnTo>
                    <a:pt x="13" y="374"/>
                  </a:lnTo>
                  <a:lnTo>
                    <a:pt x="17" y="379"/>
                  </a:lnTo>
                  <a:lnTo>
                    <a:pt x="21" y="384"/>
                  </a:lnTo>
                  <a:lnTo>
                    <a:pt x="26" y="388"/>
                  </a:lnTo>
                  <a:lnTo>
                    <a:pt x="31" y="392"/>
                  </a:lnTo>
                  <a:lnTo>
                    <a:pt x="36" y="395"/>
                  </a:lnTo>
                  <a:lnTo>
                    <a:pt x="42" y="398"/>
                  </a:lnTo>
                  <a:lnTo>
                    <a:pt x="48" y="400"/>
                  </a:lnTo>
                  <a:lnTo>
                    <a:pt x="55" y="402"/>
                  </a:lnTo>
                  <a:lnTo>
                    <a:pt x="61" y="403"/>
                  </a:lnTo>
                  <a:lnTo>
                    <a:pt x="68" y="403"/>
                  </a:lnTo>
                  <a:lnTo>
                    <a:pt x="1021" y="403"/>
                  </a:lnTo>
                  <a:lnTo>
                    <a:pt x="1028" y="402"/>
                  </a:lnTo>
                  <a:lnTo>
                    <a:pt x="1035" y="402"/>
                  </a:lnTo>
                  <a:lnTo>
                    <a:pt x="1041" y="400"/>
                  </a:lnTo>
                  <a:lnTo>
                    <a:pt x="1048" y="398"/>
                  </a:lnTo>
                  <a:lnTo>
                    <a:pt x="1053" y="395"/>
                  </a:lnTo>
                  <a:lnTo>
                    <a:pt x="1059" y="392"/>
                  </a:lnTo>
                  <a:lnTo>
                    <a:pt x="1064" y="388"/>
                  </a:lnTo>
                  <a:lnTo>
                    <a:pt x="1069" y="384"/>
                  </a:lnTo>
                  <a:lnTo>
                    <a:pt x="1073" y="379"/>
                  </a:lnTo>
                  <a:lnTo>
                    <a:pt x="1077" y="374"/>
                  </a:lnTo>
                  <a:lnTo>
                    <a:pt x="1080" y="368"/>
                  </a:lnTo>
                  <a:lnTo>
                    <a:pt x="1083" y="362"/>
                  </a:lnTo>
                  <a:lnTo>
                    <a:pt x="1085" y="356"/>
                  </a:lnTo>
                  <a:lnTo>
                    <a:pt x="1087" y="350"/>
                  </a:lnTo>
                  <a:lnTo>
                    <a:pt x="1088" y="343"/>
                  </a:lnTo>
                  <a:lnTo>
                    <a:pt x="1088" y="336"/>
                  </a:lnTo>
                  <a:lnTo>
                    <a:pt x="1088" y="67"/>
                  </a:lnTo>
                  <a:lnTo>
                    <a:pt x="1088" y="61"/>
                  </a:lnTo>
                  <a:lnTo>
                    <a:pt x="1087" y="54"/>
                  </a:lnTo>
                  <a:lnTo>
                    <a:pt x="1085" y="48"/>
                  </a:lnTo>
                  <a:lnTo>
                    <a:pt x="1083" y="42"/>
                  </a:lnTo>
                  <a:lnTo>
                    <a:pt x="1080" y="36"/>
                  </a:lnTo>
                  <a:lnTo>
                    <a:pt x="1077" y="30"/>
                  </a:lnTo>
                  <a:lnTo>
                    <a:pt x="1073" y="25"/>
                  </a:lnTo>
                  <a:lnTo>
                    <a:pt x="1069" y="20"/>
                  </a:lnTo>
                  <a:lnTo>
                    <a:pt x="1064" y="16"/>
                  </a:lnTo>
                  <a:lnTo>
                    <a:pt x="1059" y="12"/>
                  </a:lnTo>
                  <a:lnTo>
                    <a:pt x="1053" y="9"/>
                  </a:lnTo>
                  <a:lnTo>
                    <a:pt x="1048" y="6"/>
                  </a:lnTo>
                  <a:lnTo>
                    <a:pt x="1041" y="4"/>
                  </a:lnTo>
                  <a:lnTo>
                    <a:pt x="1035" y="2"/>
                  </a:lnTo>
                  <a:lnTo>
                    <a:pt x="1028" y="1"/>
                  </a:lnTo>
                  <a:lnTo>
                    <a:pt x="1021" y="1"/>
                  </a:lnTo>
                  <a:lnTo>
                    <a:pt x="68" y="1"/>
                  </a:lnTo>
                  <a:close/>
                  <a:moveTo>
                    <a:pt x="1022" y="0"/>
                  </a:moveTo>
                  <a:lnTo>
                    <a:pt x="1029" y="0"/>
                  </a:lnTo>
                  <a:lnTo>
                    <a:pt x="1035" y="1"/>
                  </a:lnTo>
                  <a:lnTo>
                    <a:pt x="1042" y="3"/>
                  </a:lnTo>
                  <a:lnTo>
                    <a:pt x="1048" y="5"/>
                  </a:lnTo>
                  <a:lnTo>
                    <a:pt x="1054" y="8"/>
                  </a:lnTo>
                  <a:lnTo>
                    <a:pt x="1059" y="11"/>
                  </a:lnTo>
                  <a:lnTo>
                    <a:pt x="1065" y="15"/>
                  </a:lnTo>
                  <a:lnTo>
                    <a:pt x="1069" y="20"/>
                  </a:lnTo>
                  <a:lnTo>
                    <a:pt x="1074" y="24"/>
                  </a:lnTo>
                  <a:lnTo>
                    <a:pt x="1078" y="30"/>
                  </a:lnTo>
                  <a:lnTo>
                    <a:pt x="1081" y="35"/>
                  </a:lnTo>
                  <a:lnTo>
                    <a:pt x="1084" y="41"/>
                  </a:lnTo>
                  <a:lnTo>
                    <a:pt x="1086" y="47"/>
                  </a:lnTo>
                  <a:lnTo>
                    <a:pt x="1088" y="54"/>
                  </a:lnTo>
                  <a:lnTo>
                    <a:pt x="1089" y="61"/>
                  </a:lnTo>
                  <a:lnTo>
                    <a:pt x="1089" y="67"/>
                  </a:lnTo>
                  <a:lnTo>
                    <a:pt x="1089" y="336"/>
                  </a:lnTo>
                  <a:lnTo>
                    <a:pt x="1089" y="343"/>
                  </a:lnTo>
                  <a:lnTo>
                    <a:pt x="1088" y="350"/>
                  </a:lnTo>
                  <a:lnTo>
                    <a:pt x="1086" y="357"/>
                  </a:lnTo>
                  <a:lnTo>
                    <a:pt x="1084" y="363"/>
                  </a:lnTo>
                  <a:lnTo>
                    <a:pt x="1081" y="369"/>
                  </a:lnTo>
                  <a:lnTo>
                    <a:pt x="1078" y="374"/>
                  </a:lnTo>
                  <a:lnTo>
                    <a:pt x="1074" y="379"/>
                  </a:lnTo>
                  <a:lnTo>
                    <a:pt x="1069" y="384"/>
                  </a:lnTo>
                  <a:lnTo>
                    <a:pt x="1064" y="389"/>
                  </a:lnTo>
                  <a:lnTo>
                    <a:pt x="1059" y="392"/>
                  </a:lnTo>
                  <a:lnTo>
                    <a:pt x="1054" y="396"/>
                  </a:lnTo>
                  <a:lnTo>
                    <a:pt x="1048" y="399"/>
                  </a:lnTo>
                  <a:lnTo>
                    <a:pt x="1042" y="401"/>
                  </a:lnTo>
                  <a:lnTo>
                    <a:pt x="1035" y="402"/>
                  </a:lnTo>
                  <a:lnTo>
                    <a:pt x="1028" y="403"/>
                  </a:lnTo>
                  <a:lnTo>
                    <a:pt x="1021" y="404"/>
                  </a:lnTo>
                  <a:lnTo>
                    <a:pt x="68" y="404"/>
                  </a:lnTo>
                  <a:lnTo>
                    <a:pt x="61" y="403"/>
                  </a:lnTo>
                  <a:lnTo>
                    <a:pt x="54" y="402"/>
                  </a:lnTo>
                  <a:lnTo>
                    <a:pt x="48" y="401"/>
                  </a:lnTo>
                  <a:lnTo>
                    <a:pt x="42" y="399"/>
                  </a:lnTo>
                  <a:lnTo>
                    <a:pt x="36" y="396"/>
                  </a:lnTo>
                  <a:lnTo>
                    <a:pt x="30" y="392"/>
                  </a:lnTo>
                  <a:lnTo>
                    <a:pt x="25" y="388"/>
                  </a:lnTo>
                  <a:lnTo>
                    <a:pt x="20" y="384"/>
                  </a:lnTo>
                  <a:lnTo>
                    <a:pt x="16" y="379"/>
                  </a:lnTo>
                  <a:lnTo>
                    <a:pt x="12" y="374"/>
                  </a:lnTo>
                  <a:lnTo>
                    <a:pt x="8" y="369"/>
                  </a:lnTo>
                  <a:lnTo>
                    <a:pt x="6" y="363"/>
                  </a:lnTo>
                  <a:lnTo>
                    <a:pt x="3" y="357"/>
                  </a:lnTo>
                  <a:lnTo>
                    <a:pt x="2" y="350"/>
                  </a:lnTo>
                  <a:lnTo>
                    <a:pt x="1" y="343"/>
                  </a:lnTo>
                  <a:lnTo>
                    <a:pt x="0" y="336"/>
                  </a:lnTo>
                  <a:lnTo>
                    <a:pt x="0" y="67"/>
                  </a:lnTo>
                  <a:lnTo>
                    <a:pt x="1" y="60"/>
                  </a:lnTo>
                  <a:lnTo>
                    <a:pt x="2" y="54"/>
                  </a:lnTo>
                  <a:lnTo>
                    <a:pt x="3" y="47"/>
                  </a:lnTo>
                  <a:lnTo>
                    <a:pt x="6" y="41"/>
                  </a:lnTo>
                  <a:lnTo>
                    <a:pt x="8" y="35"/>
                  </a:lnTo>
                  <a:lnTo>
                    <a:pt x="12" y="30"/>
                  </a:lnTo>
                  <a:lnTo>
                    <a:pt x="16" y="24"/>
                  </a:lnTo>
                  <a:lnTo>
                    <a:pt x="20" y="20"/>
                  </a:lnTo>
                  <a:lnTo>
                    <a:pt x="25" y="15"/>
                  </a:lnTo>
                  <a:lnTo>
                    <a:pt x="30" y="11"/>
                  </a:lnTo>
                  <a:lnTo>
                    <a:pt x="36" y="8"/>
                  </a:lnTo>
                  <a:lnTo>
                    <a:pt x="42" y="5"/>
                  </a:lnTo>
                  <a:lnTo>
                    <a:pt x="48" y="3"/>
                  </a:lnTo>
                  <a:lnTo>
                    <a:pt x="54" y="1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1022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9" name="Freeform 53"/>
            <p:cNvSpPr>
              <a:spLocks noEditPoints="1"/>
            </p:cNvSpPr>
            <p:nvPr/>
          </p:nvSpPr>
          <p:spPr bwMode="auto">
            <a:xfrm>
              <a:off x="517" y="3185"/>
              <a:ext cx="1093" cy="408"/>
            </a:xfrm>
            <a:custGeom>
              <a:avLst/>
              <a:gdLst>
                <a:gd name="T0" fmla="*/ 57 w 1093"/>
                <a:gd name="T1" fmla="*/ 6 h 408"/>
                <a:gd name="T2" fmla="*/ 39 w 1093"/>
                <a:gd name="T3" fmla="*/ 12 h 408"/>
                <a:gd name="T4" fmla="*/ 24 w 1093"/>
                <a:gd name="T5" fmla="*/ 24 h 408"/>
                <a:gd name="T6" fmla="*/ 13 w 1093"/>
                <a:gd name="T7" fmla="*/ 39 h 408"/>
                <a:gd name="T8" fmla="*/ 6 w 1093"/>
                <a:gd name="T9" fmla="*/ 57 h 408"/>
                <a:gd name="T10" fmla="*/ 5 w 1093"/>
                <a:gd name="T11" fmla="*/ 338 h 408"/>
                <a:gd name="T12" fmla="*/ 8 w 1093"/>
                <a:gd name="T13" fmla="*/ 358 h 408"/>
                <a:gd name="T14" fmla="*/ 16 w 1093"/>
                <a:gd name="T15" fmla="*/ 375 h 408"/>
                <a:gd name="T16" fmla="*/ 29 w 1093"/>
                <a:gd name="T17" fmla="*/ 388 h 408"/>
                <a:gd name="T18" fmla="*/ 45 w 1093"/>
                <a:gd name="T19" fmla="*/ 398 h 408"/>
                <a:gd name="T20" fmla="*/ 64 w 1093"/>
                <a:gd name="T21" fmla="*/ 403 h 408"/>
                <a:gd name="T22" fmla="*/ 1030 w 1093"/>
                <a:gd name="T23" fmla="*/ 403 h 408"/>
                <a:gd name="T24" fmla="*/ 1049 w 1093"/>
                <a:gd name="T25" fmla="*/ 398 h 408"/>
                <a:gd name="T26" fmla="*/ 1065 w 1093"/>
                <a:gd name="T27" fmla="*/ 388 h 408"/>
                <a:gd name="T28" fmla="*/ 1077 w 1093"/>
                <a:gd name="T29" fmla="*/ 374 h 408"/>
                <a:gd name="T30" fmla="*/ 1085 w 1093"/>
                <a:gd name="T31" fmla="*/ 358 h 408"/>
                <a:gd name="T32" fmla="*/ 1088 w 1093"/>
                <a:gd name="T33" fmla="*/ 338 h 408"/>
                <a:gd name="T34" fmla="*/ 1087 w 1093"/>
                <a:gd name="T35" fmla="*/ 56 h 408"/>
                <a:gd name="T36" fmla="*/ 1080 w 1093"/>
                <a:gd name="T37" fmla="*/ 38 h 408"/>
                <a:gd name="T38" fmla="*/ 1069 w 1093"/>
                <a:gd name="T39" fmla="*/ 23 h 408"/>
                <a:gd name="T40" fmla="*/ 1054 w 1093"/>
                <a:gd name="T41" fmla="*/ 12 h 408"/>
                <a:gd name="T42" fmla="*/ 1036 w 1093"/>
                <a:gd name="T43" fmla="*/ 6 h 408"/>
                <a:gd name="T44" fmla="*/ 70 w 1093"/>
                <a:gd name="T45" fmla="*/ 5 h 408"/>
                <a:gd name="T46" fmla="*/ 1038 w 1093"/>
                <a:gd name="T47" fmla="*/ 1 h 408"/>
                <a:gd name="T48" fmla="*/ 1057 w 1093"/>
                <a:gd name="T49" fmla="*/ 8 h 408"/>
                <a:gd name="T50" fmla="*/ 1073 w 1093"/>
                <a:gd name="T51" fmla="*/ 20 h 408"/>
                <a:gd name="T52" fmla="*/ 1085 w 1093"/>
                <a:gd name="T53" fmla="*/ 36 h 408"/>
                <a:gd name="T54" fmla="*/ 1092 w 1093"/>
                <a:gd name="T55" fmla="*/ 56 h 408"/>
                <a:gd name="T56" fmla="*/ 1093 w 1093"/>
                <a:gd name="T57" fmla="*/ 339 h 408"/>
                <a:gd name="T58" fmla="*/ 1090 w 1093"/>
                <a:gd name="T59" fmla="*/ 359 h 408"/>
                <a:gd name="T60" fmla="*/ 1081 w 1093"/>
                <a:gd name="T61" fmla="*/ 377 h 408"/>
                <a:gd name="T62" fmla="*/ 1068 w 1093"/>
                <a:gd name="T63" fmla="*/ 392 h 408"/>
                <a:gd name="T64" fmla="*/ 1050 w 1093"/>
                <a:gd name="T65" fmla="*/ 402 h 408"/>
                <a:gd name="T66" fmla="*/ 1031 w 1093"/>
                <a:gd name="T67" fmla="*/ 407 h 408"/>
                <a:gd name="T68" fmla="*/ 63 w 1093"/>
                <a:gd name="T69" fmla="*/ 407 h 408"/>
                <a:gd name="T70" fmla="*/ 43 w 1093"/>
                <a:gd name="T71" fmla="*/ 402 h 408"/>
                <a:gd name="T72" fmla="*/ 26 w 1093"/>
                <a:gd name="T73" fmla="*/ 392 h 408"/>
                <a:gd name="T74" fmla="*/ 12 w 1093"/>
                <a:gd name="T75" fmla="*/ 377 h 408"/>
                <a:gd name="T76" fmla="*/ 3 w 1093"/>
                <a:gd name="T77" fmla="*/ 359 h 408"/>
                <a:gd name="T78" fmla="*/ 0 w 1093"/>
                <a:gd name="T79" fmla="*/ 338 h 408"/>
                <a:gd name="T80" fmla="*/ 2 w 1093"/>
                <a:gd name="T81" fmla="*/ 55 h 408"/>
                <a:gd name="T82" fmla="*/ 9 w 1093"/>
                <a:gd name="T83" fmla="*/ 36 h 408"/>
                <a:gd name="T84" fmla="*/ 21 w 1093"/>
                <a:gd name="T85" fmla="*/ 20 h 408"/>
                <a:gd name="T86" fmla="*/ 37 w 1093"/>
                <a:gd name="T87" fmla="*/ 8 h 408"/>
                <a:gd name="T88" fmla="*/ 56 w 1093"/>
                <a:gd name="T89" fmla="*/ 1 h 408"/>
                <a:gd name="T90" fmla="*/ 1024 w 1093"/>
                <a:gd name="T91" fmla="*/ 0 h 40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093" h="408">
                  <a:moveTo>
                    <a:pt x="70" y="5"/>
                  </a:moveTo>
                  <a:lnTo>
                    <a:pt x="63" y="5"/>
                  </a:lnTo>
                  <a:lnTo>
                    <a:pt x="57" y="6"/>
                  </a:lnTo>
                  <a:lnTo>
                    <a:pt x="51" y="8"/>
                  </a:lnTo>
                  <a:lnTo>
                    <a:pt x="45" y="10"/>
                  </a:lnTo>
                  <a:lnTo>
                    <a:pt x="39" y="12"/>
                  </a:lnTo>
                  <a:lnTo>
                    <a:pt x="34" y="16"/>
                  </a:lnTo>
                  <a:lnTo>
                    <a:pt x="29" y="20"/>
                  </a:lnTo>
                  <a:lnTo>
                    <a:pt x="24" y="24"/>
                  </a:lnTo>
                  <a:lnTo>
                    <a:pt x="20" y="28"/>
                  </a:lnTo>
                  <a:lnTo>
                    <a:pt x="16" y="33"/>
                  </a:lnTo>
                  <a:lnTo>
                    <a:pt x="13" y="39"/>
                  </a:lnTo>
                  <a:lnTo>
                    <a:pt x="10" y="44"/>
                  </a:lnTo>
                  <a:lnTo>
                    <a:pt x="8" y="50"/>
                  </a:lnTo>
                  <a:lnTo>
                    <a:pt x="6" y="57"/>
                  </a:lnTo>
                  <a:lnTo>
                    <a:pt x="5" y="63"/>
                  </a:lnTo>
                  <a:lnTo>
                    <a:pt x="5" y="70"/>
                  </a:lnTo>
                  <a:lnTo>
                    <a:pt x="5" y="338"/>
                  </a:lnTo>
                  <a:lnTo>
                    <a:pt x="5" y="345"/>
                  </a:lnTo>
                  <a:lnTo>
                    <a:pt x="7" y="352"/>
                  </a:lnTo>
                  <a:lnTo>
                    <a:pt x="8" y="358"/>
                  </a:lnTo>
                  <a:lnTo>
                    <a:pt x="10" y="364"/>
                  </a:lnTo>
                  <a:lnTo>
                    <a:pt x="13" y="369"/>
                  </a:lnTo>
                  <a:lnTo>
                    <a:pt x="16" y="375"/>
                  </a:lnTo>
                  <a:lnTo>
                    <a:pt x="20" y="380"/>
                  </a:lnTo>
                  <a:lnTo>
                    <a:pt x="24" y="384"/>
                  </a:lnTo>
                  <a:lnTo>
                    <a:pt x="29" y="388"/>
                  </a:lnTo>
                  <a:lnTo>
                    <a:pt x="34" y="392"/>
                  </a:lnTo>
                  <a:lnTo>
                    <a:pt x="39" y="395"/>
                  </a:lnTo>
                  <a:lnTo>
                    <a:pt x="45" y="398"/>
                  </a:lnTo>
                  <a:lnTo>
                    <a:pt x="51" y="400"/>
                  </a:lnTo>
                  <a:lnTo>
                    <a:pt x="57" y="402"/>
                  </a:lnTo>
                  <a:lnTo>
                    <a:pt x="64" y="403"/>
                  </a:lnTo>
                  <a:lnTo>
                    <a:pt x="70" y="403"/>
                  </a:lnTo>
                  <a:lnTo>
                    <a:pt x="1023" y="403"/>
                  </a:lnTo>
                  <a:lnTo>
                    <a:pt x="1030" y="403"/>
                  </a:lnTo>
                  <a:lnTo>
                    <a:pt x="1037" y="402"/>
                  </a:lnTo>
                  <a:lnTo>
                    <a:pt x="1043" y="400"/>
                  </a:lnTo>
                  <a:lnTo>
                    <a:pt x="1049" y="398"/>
                  </a:lnTo>
                  <a:lnTo>
                    <a:pt x="1054" y="395"/>
                  </a:lnTo>
                  <a:lnTo>
                    <a:pt x="1060" y="392"/>
                  </a:lnTo>
                  <a:lnTo>
                    <a:pt x="1065" y="388"/>
                  </a:lnTo>
                  <a:lnTo>
                    <a:pt x="1069" y="384"/>
                  </a:lnTo>
                  <a:lnTo>
                    <a:pt x="1074" y="379"/>
                  </a:lnTo>
                  <a:lnTo>
                    <a:pt x="1077" y="374"/>
                  </a:lnTo>
                  <a:lnTo>
                    <a:pt x="1080" y="369"/>
                  </a:lnTo>
                  <a:lnTo>
                    <a:pt x="1083" y="364"/>
                  </a:lnTo>
                  <a:lnTo>
                    <a:pt x="1085" y="358"/>
                  </a:lnTo>
                  <a:lnTo>
                    <a:pt x="1087" y="351"/>
                  </a:lnTo>
                  <a:lnTo>
                    <a:pt x="1088" y="345"/>
                  </a:lnTo>
                  <a:lnTo>
                    <a:pt x="1088" y="338"/>
                  </a:lnTo>
                  <a:lnTo>
                    <a:pt x="1088" y="69"/>
                  </a:lnTo>
                  <a:lnTo>
                    <a:pt x="1088" y="63"/>
                  </a:lnTo>
                  <a:lnTo>
                    <a:pt x="1087" y="56"/>
                  </a:lnTo>
                  <a:lnTo>
                    <a:pt x="1085" y="50"/>
                  </a:lnTo>
                  <a:lnTo>
                    <a:pt x="1083" y="44"/>
                  </a:lnTo>
                  <a:lnTo>
                    <a:pt x="1080" y="38"/>
                  </a:lnTo>
                  <a:lnTo>
                    <a:pt x="1077" y="33"/>
                  </a:lnTo>
                  <a:lnTo>
                    <a:pt x="1073" y="28"/>
                  </a:lnTo>
                  <a:lnTo>
                    <a:pt x="1069" y="23"/>
                  </a:lnTo>
                  <a:lnTo>
                    <a:pt x="1065" y="19"/>
                  </a:lnTo>
                  <a:lnTo>
                    <a:pt x="1060" y="16"/>
                  </a:lnTo>
                  <a:lnTo>
                    <a:pt x="1054" y="12"/>
                  </a:lnTo>
                  <a:lnTo>
                    <a:pt x="1049" y="10"/>
                  </a:lnTo>
                  <a:lnTo>
                    <a:pt x="1043" y="8"/>
                  </a:lnTo>
                  <a:lnTo>
                    <a:pt x="1036" y="6"/>
                  </a:lnTo>
                  <a:lnTo>
                    <a:pt x="1030" y="5"/>
                  </a:lnTo>
                  <a:lnTo>
                    <a:pt x="1023" y="5"/>
                  </a:lnTo>
                  <a:lnTo>
                    <a:pt x="70" y="5"/>
                  </a:lnTo>
                  <a:close/>
                  <a:moveTo>
                    <a:pt x="1024" y="0"/>
                  </a:moveTo>
                  <a:lnTo>
                    <a:pt x="1031" y="0"/>
                  </a:lnTo>
                  <a:lnTo>
                    <a:pt x="1038" y="1"/>
                  </a:lnTo>
                  <a:lnTo>
                    <a:pt x="1044" y="3"/>
                  </a:lnTo>
                  <a:lnTo>
                    <a:pt x="1051" y="5"/>
                  </a:lnTo>
                  <a:lnTo>
                    <a:pt x="1057" y="8"/>
                  </a:lnTo>
                  <a:lnTo>
                    <a:pt x="1062" y="12"/>
                  </a:lnTo>
                  <a:lnTo>
                    <a:pt x="1068" y="16"/>
                  </a:lnTo>
                  <a:lnTo>
                    <a:pt x="1073" y="20"/>
                  </a:lnTo>
                  <a:lnTo>
                    <a:pt x="1077" y="25"/>
                  </a:lnTo>
                  <a:lnTo>
                    <a:pt x="1081" y="31"/>
                  </a:lnTo>
                  <a:lnTo>
                    <a:pt x="1085" y="36"/>
                  </a:lnTo>
                  <a:lnTo>
                    <a:pt x="1088" y="43"/>
                  </a:lnTo>
                  <a:lnTo>
                    <a:pt x="1090" y="49"/>
                  </a:lnTo>
                  <a:lnTo>
                    <a:pt x="1092" y="56"/>
                  </a:lnTo>
                  <a:lnTo>
                    <a:pt x="1092" y="62"/>
                  </a:lnTo>
                  <a:lnTo>
                    <a:pt x="1093" y="69"/>
                  </a:lnTo>
                  <a:lnTo>
                    <a:pt x="1093" y="339"/>
                  </a:lnTo>
                  <a:lnTo>
                    <a:pt x="1092" y="346"/>
                  </a:lnTo>
                  <a:lnTo>
                    <a:pt x="1091" y="353"/>
                  </a:lnTo>
                  <a:lnTo>
                    <a:pt x="1090" y="359"/>
                  </a:lnTo>
                  <a:lnTo>
                    <a:pt x="1087" y="366"/>
                  </a:lnTo>
                  <a:lnTo>
                    <a:pt x="1085" y="372"/>
                  </a:lnTo>
                  <a:lnTo>
                    <a:pt x="1081" y="377"/>
                  </a:lnTo>
                  <a:lnTo>
                    <a:pt x="1077" y="383"/>
                  </a:lnTo>
                  <a:lnTo>
                    <a:pt x="1073" y="388"/>
                  </a:lnTo>
                  <a:lnTo>
                    <a:pt x="1068" y="392"/>
                  </a:lnTo>
                  <a:lnTo>
                    <a:pt x="1062" y="396"/>
                  </a:lnTo>
                  <a:lnTo>
                    <a:pt x="1057" y="399"/>
                  </a:lnTo>
                  <a:lnTo>
                    <a:pt x="1050" y="402"/>
                  </a:lnTo>
                  <a:lnTo>
                    <a:pt x="1044" y="405"/>
                  </a:lnTo>
                  <a:lnTo>
                    <a:pt x="1037" y="406"/>
                  </a:lnTo>
                  <a:lnTo>
                    <a:pt x="1031" y="407"/>
                  </a:lnTo>
                  <a:lnTo>
                    <a:pt x="1023" y="408"/>
                  </a:lnTo>
                  <a:lnTo>
                    <a:pt x="70" y="408"/>
                  </a:lnTo>
                  <a:lnTo>
                    <a:pt x="63" y="407"/>
                  </a:lnTo>
                  <a:lnTo>
                    <a:pt x="56" y="406"/>
                  </a:lnTo>
                  <a:lnTo>
                    <a:pt x="49" y="405"/>
                  </a:lnTo>
                  <a:lnTo>
                    <a:pt x="43" y="402"/>
                  </a:lnTo>
                  <a:lnTo>
                    <a:pt x="37" y="399"/>
                  </a:lnTo>
                  <a:lnTo>
                    <a:pt x="31" y="396"/>
                  </a:lnTo>
                  <a:lnTo>
                    <a:pt x="26" y="392"/>
                  </a:lnTo>
                  <a:lnTo>
                    <a:pt x="21" y="387"/>
                  </a:lnTo>
                  <a:lnTo>
                    <a:pt x="16" y="383"/>
                  </a:lnTo>
                  <a:lnTo>
                    <a:pt x="12" y="377"/>
                  </a:lnTo>
                  <a:lnTo>
                    <a:pt x="9" y="371"/>
                  </a:lnTo>
                  <a:lnTo>
                    <a:pt x="6" y="365"/>
                  </a:lnTo>
                  <a:lnTo>
                    <a:pt x="3" y="359"/>
                  </a:lnTo>
                  <a:lnTo>
                    <a:pt x="2" y="352"/>
                  </a:lnTo>
                  <a:lnTo>
                    <a:pt x="1" y="345"/>
                  </a:lnTo>
                  <a:lnTo>
                    <a:pt x="0" y="338"/>
                  </a:lnTo>
                  <a:lnTo>
                    <a:pt x="0" y="69"/>
                  </a:lnTo>
                  <a:lnTo>
                    <a:pt x="1" y="62"/>
                  </a:lnTo>
                  <a:lnTo>
                    <a:pt x="2" y="55"/>
                  </a:lnTo>
                  <a:lnTo>
                    <a:pt x="4" y="49"/>
                  </a:lnTo>
                  <a:lnTo>
                    <a:pt x="6" y="42"/>
                  </a:lnTo>
                  <a:lnTo>
                    <a:pt x="9" y="36"/>
                  </a:lnTo>
                  <a:lnTo>
                    <a:pt x="12" y="30"/>
                  </a:lnTo>
                  <a:lnTo>
                    <a:pt x="16" y="25"/>
                  </a:lnTo>
                  <a:lnTo>
                    <a:pt x="21" y="20"/>
                  </a:lnTo>
                  <a:lnTo>
                    <a:pt x="26" y="16"/>
                  </a:lnTo>
                  <a:lnTo>
                    <a:pt x="31" y="12"/>
                  </a:lnTo>
                  <a:lnTo>
                    <a:pt x="37" y="8"/>
                  </a:lnTo>
                  <a:lnTo>
                    <a:pt x="43" y="5"/>
                  </a:lnTo>
                  <a:lnTo>
                    <a:pt x="49" y="3"/>
                  </a:lnTo>
                  <a:lnTo>
                    <a:pt x="56" y="1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1024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0" name="Rectangle 54"/>
            <p:cNvSpPr>
              <a:spLocks noChangeArrowheads="1"/>
            </p:cNvSpPr>
            <p:nvPr/>
          </p:nvSpPr>
          <p:spPr bwMode="auto">
            <a:xfrm>
              <a:off x="586" y="3296"/>
              <a:ext cx="17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ct val="110000"/>
                </a:lnSpc>
                <a:spcBef>
                  <a:spcPts val="1200"/>
                </a:spcBef>
                <a:defRPr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ts val="6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2"/>
                </a:buClr>
                <a:buFont typeface="Symbol" panose="05050102010706020507" pitchFamily="18" charset="2"/>
                <a:buChar char="·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110000"/>
                </a:lnSpc>
                <a:buFont typeface="Symbol" panose="05050102010706020507" pitchFamily="18" charset="2"/>
                <a:buChar char="·"/>
                <a:defRPr sz="1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110000"/>
                </a:lnSpc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fr-FR" altLang="fr-FR" sz="1100" b="0" i="1">
                  <a:solidFill>
                    <a:srgbClr val="000000"/>
                  </a:solidFill>
                </a:rPr>
                <a:t>TB </a:t>
              </a:r>
              <a:endParaRPr lang="fr-FR" altLang="fr-FR" b="0">
                <a:solidFill>
                  <a:schemeClr val="tx1"/>
                </a:solidFill>
              </a:endParaRPr>
            </a:p>
          </p:txBody>
        </p:sp>
        <p:sp>
          <p:nvSpPr>
            <p:cNvPr id="131" name="Rectangle 55"/>
            <p:cNvSpPr>
              <a:spLocks noChangeArrowheads="1"/>
            </p:cNvSpPr>
            <p:nvPr/>
          </p:nvSpPr>
          <p:spPr bwMode="auto">
            <a:xfrm>
              <a:off x="723" y="3296"/>
              <a:ext cx="472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ct val="110000"/>
                </a:lnSpc>
                <a:spcBef>
                  <a:spcPts val="1200"/>
                </a:spcBef>
                <a:defRPr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ts val="6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2"/>
                </a:buClr>
                <a:buFont typeface="Symbol" panose="05050102010706020507" pitchFamily="18" charset="2"/>
                <a:buChar char="·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110000"/>
                </a:lnSpc>
                <a:buFont typeface="Symbol" panose="05050102010706020507" pitchFamily="18" charset="2"/>
                <a:buChar char="·"/>
                <a:defRPr sz="1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110000"/>
                </a:lnSpc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fr-FR" altLang="fr-FR" sz="1100" b="0" i="1">
                  <a:solidFill>
                    <a:srgbClr val="000000"/>
                  </a:solidFill>
                </a:rPr>
                <a:t>pulmonaire</a:t>
              </a:r>
              <a:endParaRPr lang="fr-FR" altLang="fr-FR" b="0">
                <a:solidFill>
                  <a:schemeClr val="tx1"/>
                </a:solidFill>
              </a:endParaRPr>
            </a:p>
          </p:txBody>
        </p:sp>
        <p:sp>
          <p:nvSpPr>
            <p:cNvPr id="132" name="Rectangle 56"/>
            <p:cNvSpPr>
              <a:spLocks noChangeArrowheads="1"/>
            </p:cNvSpPr>
            <p:nvPr/>
          </p:nvSpPr>
          <p:spPr bwMode="auto">
            <a:xfrm>
              <a:off x="1183" y="3296"/>
              <a:ext cx="9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ct val="110000"/>
                </a:lnSpc>
                <a:spcBef>
                  <a:spcPts val="1200"/>
                </a:spcBef>
                <a:defRPr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ts val="6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2"/>
                </a:buClr>
                <a:buFont typeface="Symbol" panose="05050102010706020507" pitchFamily="18" charset="2"/>
                <a:buChar char="·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110000"/>
                </a:lnSpc>
                <a:buFont typeface="Symbol" panose="05050102010706020507" pitchFamily="18" charset="2"/>
                <a:buChar char="·"/>
                <a:defRPr sz="1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110000"/>
                </a:lnSpc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fr-FR" altLang="fr-FR" sz="1100" b="0" i="1">
                  <a:solidFill>
                    <a:srgbClr val="000000"/>
                  </a:solidFill>
                </a:rPr>
                <a:t>* </a:t>
              </a:r>
              <a:endParaRPr lang="fr-FR" altLang="fr-FR" b="0">
                <a:solidFill>
                  <a:schemeClr val="tx1"/>
                </a:solidFill>
              </a:endParaRPr>
            </a:p>
          </p:txBody>
        </p:sp>
        <p:sp>
          <p:nvSpPr>
            <p:cNvPr id="133" name="Rectangle 57"/>
            <p:cNvSpPr>
              <a:spLocks noChangeArrowheads="1"/>
            </p:cNvSpPr>
            <p:nvPr/>
          </p:nvSpPr>
          <p:spPr bwMode="auto">
            <a:xfrm>
              <a:off x="1241" y="3296"/>
              <a:ext cx="282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ct val="110000"/>
                </a:lnSpc>
                <a:spcBef>
                  <a:spcPts val="1200"/>
                </a:spcBef>
                <a:defRPr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ts val="6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2"/>
                </a:buClr>
                <a:buFont typeface="Symbol" panose="05050102010706020507" pitchFamily="18" charset="2"/>
                <a:buChar char="·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110000"/>
                </a:lnSpc>
                <a:buFont typeface="Symbol" panose="05050102010706020507" pitchFamily="18" charset="2"/>
                <a:buChar char="·"/>
                <a:defRPr sz="1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110000"/>
                </a:lnSpc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fr-FR" altLang="fr-FR" sz="1100" b="0" i="1">
                  <a:solidFill>
                    <a:srgbClr val="000000"/>
                  </a:solidFill>
                </a:rPr>
                <a:t>autres</a:t>
              </a:r>
              <a:endParaRPr lang="fr-FR" altLang="fr-FR" b="0">
                <a:solidFill>
                  <a:schemeClr val="tx1"/>
                </a:solidFill>
              </a:endParaRPr>
            </a:p>
          </p:txBody>
        </p:sp>
        <p:sp>
          <p:nvSpPr>
            <p:cNvPr id="134" name="Rectangle 58"/>
            <p:cNvSpPr>
              <a:spLocks noChangeArrowheads="1"/>
            </p:cNvSpPr>
            <p:nvPr/>
          </p:nvSpPr>
          <p:spPr bwMode="auto">
            <a:xfrm>
              <a:off x="1508" y="3296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ct val="110000"/>
                </a:lnSpc>
                <a:spcBef>
                  <a:spcPts val="1200"/>
                </a:spcBef>
                <a:defRPr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ts val="6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2"/>
                </a:buClr>
                <a:buFont typeface="Symbol" panose="05050102010706020507" pitchFamily="18" charset="2"/>
                <a:buChar char="·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110000"/>
                </a:lnSpc>
                <a:buFont typeface="Symbol" panose="05050102010706020507" pitchFamily="18" charset="2"/>
                <a:buChar char="·"/>
                <a:defRPr sz="1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110000"/>
                </a:lnSpc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fr-FR" altLang="fr-FR" sz="1100" b="0" i="1">
                  <a:solidFill>
                    <a:srgbClr val="000000"/>
                  </a:solidFill>
                </a:rPr>
                <a:t>: </a:t>
              </a:r>
              <a:endParaRPr lang="fr-FR" altLang="fr-FR" b="0">
                <a:solidFill>
                  <a:schemeClr val="tx1"/>
                </a:solidFill>
              </a:endParaRPr>
            </a:p>
          </p:txBody>
        </p:sp>
        <p:sp>
          <p:nvSpPr>
            <p:cNvPr id="135" name="Rectangle 59"/>
            <p:cNvSpPr>
              <a:spLocks noChangeArrowheads="1"/>
            </p:cNvSpPr>
            <p:nvPr/>
          </p:nvSpPr>
          <p:spPr bwMode="auto">
            <a:xfrm>
              <a:off x="968" y="3402"/>
              <a:ext cx="14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ct val="110000"/>
                </a:lnSpc>
                <a:spcBef>
                  <a:spcPts val="1200"/>
                </a:spcBef>
                <a:defRPr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ts val="6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2"/>
                </a:buClr>
                <a:buFont typeface="Symbol" panose="05050102010706020507" pitchFamily="18" charset="2"/>
                <a:buChar char="·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110000"/>
                </a:lnSpc>
                <a:buFont typeface="Symbol" panose="05050102010706020507" pitchFamily="18" charset="2"/>
                <a:buChar char="·"/>
                <a:defRPr sz="1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110000"/>
                </a:lnSpc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fr-FR" altLang="fr-FR" sz="1100" dirty="0" smtClean="0">
                  <a:solidFill>
                    <a:srgbClr val="000000"/>
                  </a:solidFill>
                </a:rPr>
                <a:t>888</a:t>
              </a:r>
              <a:endParaRPr lang="fr-FR" altLang="fr-FR" sz="1100" dirty="0">
                <a:solidFill>
                  <a:srgbClr val="000000"/>
                </a:solidFill>
              </a:endParaRPr>
            </a:p>
          </p:txBody>
        </p:sp>
        <p:sp>
          <p:nvSpPr>
            <p:cNvPr id="136" name="Freeform 60"/>
            <p:cNvSpPr>
              <a:spLocks/>
            </p:cNvSpPr>
            <p:nvPr/>
          </p:nvSpPr>
          <p:spPr bwMode="auto">
            <a:xfrm>
              <a:off x="2606" y="915"/>
              <a:ext cx="1003" cy="329"/>
            </a:xfrm>
            <a:custGeom>
              <a:avLst/>
              <a:gdLst>
                <a:gd name="T0" fmla="*/ 0 w 8360"/>
                <a:gd name="T1" fmla="*/ 0 h 2744"/>
                <a:gd name="T2" fmla="*/ 0 w 8360"/>
                <a:gd name="T3" fmla="*/ 0 h 2744"/>
                <a:gd name="T4" fmla="*/ 0 w 8360"/>
                <a:gd name="T5" fmla="*/ 0 h 2744"/>
                <a:gd name="T6" fmla="*/ 0 w 8360"/>
                <a:gd name="T7" fmla="*/ 0 h 2744"/>
                <a:gd name="T8" fmla="*/ 0 w 8360"/>
                <a:gd name="T9" fmla="*/ 0 h 2744"/>
                <a:gd name="T10" fmla="*/ 0 w 8360"/>
                <a:gd name="T11" fmla="*/ 0 h 2744"/>
                <a:gd name="T12" fmla="*/ 0 w 8360"/>
                <a:gd name="T13" fmla="*/ 0 h 2744"/>
                <a:gd name="T14" fmla="*/ 0 w 8360"/>
                <a:gd name="T15" fmla="*/ 0 h 2744"/>
                <a:gd name="T16" fmla="*/ 0 w 8360"/>
                <a:gd name="T17" fmla="*/ 0 h 27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360" h="2744">
                  <a:moveTo>
                    <a:pt x="459" y="0"/>
                  </a:moveTo>
                  <a:cubicBezTo>
                    <a:pt x="208" y="0"/>
                    <a:pt x="0" y="208"/>
                    <a:pt x="0" y="460"/>
                  </a:cubicBezTo>
                  <a:lnTo>
                    <a:pt x="0" y="2288"/>
                  </a:lnTo>
                  <a:cubicBezTo>
                    <a:pt x="0" y="2540"/>
                    <a:pt x="208" y="2744"/>
                    <a:pt x="459" y="2744"/>
                  </a:cubicBezTo>
                  <a:lnTo>
                    <a:pt x="7904" y="2744"/>
                  </a:lnTo>
                  <a:cubicBezTo>
                    <a:pt x="8156" y="2744"/>
                    <a:pt x="8360" y="2540"/>
                    <a:pt x="8360" y="2288"/>
                  </a:cubicBezTo>
                  <a:lnTo>
                    <a:pt x="8360" y="460"/>
                  </a:lnTo>
                  <a:cubicBezTo>
                    <a:pt x="8360" y="208"/>
                    <a:pt x="8156" y="0"/>
                    <a:pt x="7904" y="0"/>
                  </a:cubicBezTo>
                  <a:lnTo>
                    <a:pt x="459" y="0"/>
                  </a:lnTo>
                  <a:close/>
                </a:path>
              </a:pathLst>
            </a:custGeom>
            <a:solidFill>
              <a:srgbClr val="D1EBFF"/>
            </a:solidFill>
            <a:ln w="0">
              <a:solidFill>
                <a:srgbClr val="C1E4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7" name="Freeform 61"/>
            <p:cNvSpPr>
              <a:spLocks noEditPoints="1"/>
            </p:cNvSpPr>
            <p:nvPr/>
          </p:nvSpPr>
          <p:spPr bwMode="auto">
            <a:xfrm>
              <a:off x="2605" y="914"/>
              <a:ext cx="1005" cy="331"/>
            </a:xfrm>
            <a:custGeom>
              <a:avLst/>
              <a:gdLst>
                <a:gd name="T0" fmla="*/ 45 w 1005"/>
                <a:gd name="T1" fmla="*/ 3 h 331"/>
                <a:gd name="T2" fmla="*/ 30 w 1005"/>
                <a:gd name="T3" fmla="*/ 8 h 331"/>
                <a:gd name="T4" fmla="*/ 17 w 1005"/>
                <a:gd name="T5" fmla="*/ 17 h 331"/>
                <a:gd name="T6" fmla="*/ 8 w 1005"/>
                <a:gd name="T7" fmla="*/ 30 h 331"/>
                <a:gd name="T8" fmla="*/ 3 w 1005"/>
                <a:gd name="T9" fmla="*/ 45 h 331"/>
                <a:gd name="T10" fmla="*/ 1 w 1005"/>
                <a:gd name="T11" fmla="*/ 275 h 331"/>
                <a:gd name="T12" fmla="*/ 4 w 1005"/>
                <a:gd name="T13" fmla="*/ 292 h 331"/>
                <a:gd name="T14" fmla="*/ 11 w 1005"/>
                <a:gd name="T15" fmla="*/ 306 h 331"/>
                <a:gd name="T16" fmla="*/ 21 w 1005"/>
                <a:gd name="T17" fmla="*/ 317 h 331"/>
                <a:gd name="T18" fmla="*/ 35 w 1005"/>
                <a:gd name="T19" fmla="*/ 325 h 331"/>
                <a:gd name="T20" fmla="*/ 51 w 1005"/>
                <a:gd name="T21" fmla="*/ 329 h 331"/>
                <a:gd name="T22" fmla="*/ 955 w 1005"/>
                <a:gd name="T23" fmla="*/ 329 h 331"/>
                <a:gd name="T24" fmla="*/ 971 w 1005"/>
                <a:gd name="T25" fmla="*/ 325 h 331"/>
                <a:gd name="T26" fmla="*/ 984 w 1005"/>
                <a:gd name="T27" fmla="*/ 317 h 331"/>
                <a:gd name="T28" fmla="*/ 994 w 1005"/>
                <a:gd name="T29" fmla="*/ 306 h 331"/>
                <a:gd name="T30" fmla="*/ 1001 w 1005"/>
                <a:gd name="T31" fmla="*/ 292 h 331"/>
                <a:gd name="T32" fmla="*/ 1004 w 1005"/>
                <a:gd name="T33" fmla="*/ 275 h 331"/>
                <a:gd name="T34" fmla="*/ 1003 w 1005"/>
                <a:gd name="T35" fmla="*/ 45 h 331"/>
                <a:gd name="T36" fmla="*/ 997 w 1005"/>
                <a:gd name="T37" fmla="*/ 30 h 331"/>
                <a:gd name="T38" fmla="*/ 988 w 1005"/>
                <a:gd name="T39" fmla="*/ 17 h 331"/>
                <a:gd name="T40" fmla="*/ 975 w 1005"/>
                <a:gd name="T41" fmla="*/ 8 h 331"/>
                <a:gd name="T42" fmla="*/ 960 w 1005"/>
                <a:gd name="T43" fmla="*/ 3 h 331"/>
                <a:gd name="T44" fmla="*/ 56 w 1005"/>
                <a:gd name="T45" fmla="*/ 1 h 331"/>
                <a:gd name="T46" fmla="*/ 961 w 1005"/>
                <a:gd name="T47" fmla="*/ 2 h 331"/>
                <a:gd name="T48" fmla="*/ 976 w 1005"/>
                <a:gd name="T49" fmla="*/ 7 h 331"/>
                <a:gd name="T50" fmla="*/ 989 w 1005"/>
                <a:gd name="T51" fmla="*/ 17 h 331"/>
                <a:gd name="T52" fmla="*/ 998 w 1005"/>
                <a:gd name="T53" fmla="*/ 30 h 331"/>
                <a:gd name="T54" fmla="*/ 1004 w 1005"/>
                <a:gd name="T55" fmla="*/ 45 h 331"/>
                <a:gd name="T56" fmla="*/ 1005 w 1005"/>
                <a:gd name="T57" fmla="*/ 276 h 331"/>
                <a:gd name="T58" fmla="*/ 1002 w 1005"/>
                <a:gd name="T59" fmla="*/ 292 h 331"/>
                <a:gd name="T60" fmla="*/ 995 w 1005"/>
                <a:gd name="T61" fmla="*/ 306 h 331"/>
                <a:gd name="T62" fmla="*/ 985 w 1005"/>
                <a:gd name="T63" fmla="*/ 318 h 331"/>
                <a:gd name="T64" fmla="*/ 971 w 1005"/>
                <a:gd name="T65" fmla="*/ 326 h 331"/>
                <a:gd name="T66" fmla="*/ 955 w 1005"/>
                <a:gd name="T67" fmla="*/ 330 h 331"/>
                <a:gd name="T68" fmla="*/ 50 w 1005"/>
                <a:gd name="T69" fmla="*/ 330 h 331"/>
                <a:gd name="T70" fmla="*/ 35 w 1005"/>
                <a:gd name="T71" fmla="*/ 326 h 331"/>
                <a:gd name="T72" fmla="*/ 21 w 1005"/>
                <a:gd name="T73" fmla="*/ 318 h 331"/>
                <a:gd name="T74" fmla="*/ 10 w 1005"/>
                <a:gd name="T75" fmla="*/ 306 h 331"/>
                <a:gd name="T76" fmla="*/ 3 w 1005"/>
                <a:gd name="T77" fmla="*/ 292 h 331"/>
                <a:gd name="T78" fmla="*/ 0 w 1005"/>
                <a:gd name="T79" fmla="*/ 275 h 331"/>
                <a:gd name="T80" fmla="*/ 2 w 1005"/>
                <a:gd name="T81" fmla="*/ 45 h 331"/>
                <a:gd name="T82" fmla="*/ 7 w 1005"/>
                <a:gd name="T83" fmla="*/ 30 h 331"/>
                <a:gd name="T84" fmla="*/ 17 w 1005"/>
                <a:gd name="T85" fmla="*/ 17 h 331"/>
                <a:gd name="T86" fmla="*/ 30 w 1005"/>
                <a:gd name="T87" fmla="*/ 7 h 331"/>
                <a:gd name="T88" fmla="*/ 45 w 1005"/>
                <a:gd name="T89" fmla="*/ 2 h 331"/>
                <a:gd name="T90" fmla="*/ 950 w 1005"/>
                <a:gd name="T91" fmla="*/ 0 h 33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005" h="331">
                  <a:moveTo>
                    <a:pt x="56" y="1"/>
                  </a:moveTo>
                  <a:lnTo>
                    <a:pt x="50" y="2"/>
                  </a:lnTo>
                  <a:lnTo>
                    <a:pt x="45" y="3"/>
                  </a:lnTo>
                  <a:lnTo>
                    <a:pt x="40" y="4"/>
                  </a:lnTo>
                  <a:lnTo>
                    <a:pt x="35" y="6"/>
                  </a:lnTo>
                  <a:lnTo>
                    <a:pt x="30" y="8"/>
                  </a:lnTo>
                  <a:lnTo>
                    <a:pt x="26" y="11"/>
                  </a:lnTo>
                  <a:lnTo>
                    <a:pt x="21" y="14"/>
                  </a:lnTo>
                  <a:lnTo>
                    <a:pt x="17" y="17"/>
                  </a:lnTo>
                  <a:lnTo>
                    <a:pt x="14" y="21"/>
                  </a:lnTo>
                  <a:lnTo>
                    <a:pt x="11" y="26"/>
                  </a:lnTo>
                  <a:lnTo>
                    <a:pt x="8" y="30"/>
                  </a:lnTo>
                  <a:lnTo>
                    <a:pt x="6" y="35"/>
                  </a:lnTo>
                  <a:lnTo>
                    <a:pt x="4" y="40"/>
                  </a:lnTo>
                  <a:lnTo>
                    <a:pt x="3" y="45"/>
                  </a:lnTo>
                  <a:lnTo>
                    <a:pt x="2" y="51"/>
                  </a:lnTo>
                  <a:lnTo>
                    <a:pt x="1" y="56"/>
                  </a:lnTo>
                  <a:lnTo>
                    <a:pt x="1" y="275"/>
                  </a:lnTo>
                  <a:lnTo>
                    <a:pt x="2" y="281"/>
                  </a:lnTo>
                  <a:lnTo>
                    <a:pt x="3" y="286"/>
                  </a:lnTo>
                  <a:lnTo>
                    <a:pt x="4" y="292"/>
                  </a:lnTo>
                  <a:lnTo>
                    <a:pt x="6" y="297"/>
                  </a:lnTo>
                  <a:lnTo>
                    <a:pt x="8" y="301"/>
                  </a:lnTo>
                  <a:lnTo>
                    <a:pt x="11" y="306"/>
                  </a:lnTo>
                  <a:lnTo>
                    <a:pt x="14" y="310"/>
                  </a:lnTo>
                  <a:lnTo>
                    <a:pt x="17" y="314"/>
                  </a:lnTo>
                  <a:lnTo>
                    <a:pt x="21" y="317"/>
                  </a:lnTo>
                  <a:lnTo>
                    <a:pt x="26" y="320"/>
                  </a:lnTo>
                  <a:lnTo>
                    <a:pt x="30" y="323"/>
                  </a:lnTo>
                  <a:lnTo>
                    <a:pt x="35" y="325"/>
                  </a:lnTo>
                  <a:lnTo>
                    <a:pt x="40" y="327"/>
                  </a:lnTo>
                  <a:lnTo>
                    <a:pt x="45" y="329"/>
                  </a:lnTo>
                  <a:lnTo>
                    <a:pt x="51" y="329"/>
                  </a:lnTo>
                  <a:lnTo>
                    <a:pt x="56" y="330"/>
                  </a:lnTo>
                  <a:lnTo>
                    <a:pt x="949" y="330"/>
                  </a:lnTo>
                  <a:lnTo>
                    <a:pt x="955" y="329"/>
                  </a:lnTo>
                  <a:lnTo>
                    <a:pt x="960" y="329"/>
                  </a:lnTo>
                  <a:lnTo>
                    <a:pt x="966" y="327"/>
                  </a:lnTo>
                  <a:lnTo>
                    <a:pt x="971" y="325"/>
                  </a:lnTo>
                  <a:lnTo>
                    <a:pt x="975" y="323"/>
                  </a:lnTo>
                  <a:lnTo>
                    <a:pt x="980" y="320"/>
                  </a:lnTo>
                  <a:lnTo>
                    <a:pt x="984" y="317"/>
                  </a:lnTo>
                  <a:lnTo>
                    <a:pt x="988" y="314"/>
                  </a:lnTo>
                  <a:lnTo>
                    <a:pt x="991" y="310"/>
                  </a:lnTo>
                  <a:lnTo>
                    <a:pt x="994" y="306"/>
                  </a:lnTo>
                  <a:lnTo>
                    <a:pt x="997" y="301"/>
                  </a:lnTo>
                  <a:lnTo>
                    <a:pt x="999" y="297"/>
                  </a:lnTo>
                  <a:lnTo>
                    <a:pt x="1001" y="292"/>
                  </a:lnTo>
                  <a:lnTo>
                    <a:pt x="1003" y="286"/>
                  </a:lnTo>
                  <a:lnTo>
                    <a:pt x="1003" y="281"/>
                  </a:lnTo>
                  <a:lnTo>
                    <a:pt x="1004" y="275"/>
                  </a:lnTo>
                  <a:lnTo>
                    <a:pt x="1004" y="56"/>
                  </a:lnTo>
                  <a:lnTo>
                    <a:pt x="1003" y="51"/>
                  </a:lnTo>
                  <a:lnTo>
                    <a:pt x="1003" y="45"/>
                  </a:lnTo>
                  <a:lnTo>
                    <a:pt x="1001" y="40"/>
                  </a:lnTo>
                  <a:lnTo>
                    <a:pt x="999" y="35"/>
                  </a:lnTo>
                  <a:lnTo>
                    <a:pt x="997" y="30"/>
                  </a:lnTo>
                  <a:lnTo>
                    <a:pt x="994" y="26"/>
                  </a:lnTo>
                  <a:lnTo>
                    <a:pt x="991" y="21"/>
                  </a:lnTo>
                  <a:lnTo>
                    <a:pt x="988" y="17"/>
                  </a:lnTo>
                  <a:lnTo>
                    <a:pt x="984" y="14"/>
                  </a:lnTo>
                  <a:lnTo>
                    <a:pt x="980" y="11"/>
                  </a:lnTo>
                  <a:lnTo>
                    <a:pt x="975" y="8"/>
                  </a:lnTo>
                  <a:lnTo>
                    <a:pt x="971" y="6"/>
                  </a:lnTo>
                  <a:lnTo>
                    <a:pt x="966" y="4"/>
                  </a:lnTo>
                  <a:lnTo>
                    <a:pt x="960" y="3"/>
                  </a:lnTo>
                  <a:lnTo>
                    <a:pt x="955" y="2"/>
                  </a:lnTo>
                  <a:lnTo>
                    <a:pt x="949" y="1"/>
                  </a:lnTo>
                  <a:lnTo>
                    <a:pt x="56" y="1"/>
                  </a:lnTo>
                  <a:close/>
                  <a:moveTo>
                    <a:pt x="950" y="0"/>
                  </a:moveTo>
                  <a:lnTo>
                    <a:pt x="955" y="1"/>
                  </a:lnTo>
                  <a:lnTo>
                    <a:pt x="961" y="2"/>
                  </a:lnTo>
                  <a:lnTo>
                    <a:pt x="966" y="3"/>
                  </a:lnTo>
                  <a:lnTo>
                    <a:pt x="971" y="5"/>
                  </a:lnTo>
                  <a:lnTo>
                    <a:pt x="976" y="7"/>
                  </a:lnTo>
                  <a:lnTo>
                    <a:pt x="980" y="10"/>
                  </a:lnTo>
                  <a:lnTo>
                    <a:pt x="985" y="13"/>
                  </a:lnTo>
                  <a:lnTo>
                    <a:pt x="989" y="17"/>
                  </a:lnTo>
                  <a:lnTo>
                    <a:pt x="992" y="21"/>
                  </a:lnTo>
                  <a:lnTo>
                    <a:pt x="995" y="25"/>
                  </a:lnTo>
                  <a:lnTo>
                    <a:pt x="998" y="30"/>
                  </a:lnTo>
                  <a:lnTo>
                    <a:pt x="1000" y="35"/>
                  </a:lnTo>
                  <a:lnTo>
                    <a:pt x="1002" y="40"/>
                  </a:lnTo>
                  <a:lnTo>
                    <a:pt x="1004" y="45"/>
                  </a:lnTo>
                  <a:lnTo>
                    <a:pt x="1004" y="50"/>
                  </a:lnTo>
                  <a:lnTo>
                    <a:pt x="1005" y="56"/>
                  </a:lnTo>
                  <a:lnTo>
                    <a:pt x="1005" y="276"/>
                  </a:lnTo>
                  <a:lnTo>
                    <a:pt x="1004" y="281"/>
                  </a:lnTo>
                  <a:lnTo>
                    <a:pt x="1004" y="287"/>
                  </a:lnTo>
                  <a:lnTo>
                    <a:pt x="1002" y="292"/>
                  </a:lnTo>
                  <a:lnTo>
                    <a:pt x="1000" y="297"/>
                  </a:lnTo>
                  <a:lnTo>
                    <a:pt x="998" y="302"/>
                  </a:lnTo>
                  <a:lnTo>
                    <a:pt x="995" y="306"/>
                  </a:lnTo>
                  <a:lnTo>
                    <a:pt x="992" y="311"/>
                  </a:lnTo>
                  <a:lnTo>
                    <a:pt x="989" y="315"/>
                  </a:lnTo>
                  <a:lnTo>
                    <a:pt x="985" y="318"/>
                  </a:lnTo>
                  <a:lnTo>
                    <a:pt x="980" y="321"/>
                  </a:lnTo>
                  <a:lnTo>
                    <a:pt x="976" y="324"/>
                  </a:lnTo>
                  <a:lnTo>
                    <a:pt x="971" y="326"/>
                  </a:lnTo>
                  <a:lnTo>
                    <a:pt x="966" y="328"/>
                  </a:lnTo>
                  <a:lnTo>
                    <a:pt x="961" y="330"/>
                  </a:lnTo>
                  <a:lnTo>
                    <a:pt x="955" y="330"/>
                  </a:lnTo>
                  <a:lnTo>
                    <a:pt x="949" y="331"/>
                  </a:lnTo>
                  <a:lnTo>
                    <a:pt x="56" y="331"/>
                  </a:lnTo>
                  <a:lnTo>
                    <a:pt x="50" y="330"/>
                  </a:lnTo>
                  <a:lnTo>
                    <a:pt x="45" y="330"/>
                  </a:lnTo>
                  <a:lnTo>
                    <a:pt x="40" y="328"/>
                  </a:lnTo>
                  <a:lnTo>
                    <a:pt x="35" y="326"/>
                  </a:lnTo>
                  <a:lnTo>
                    <a:pt x="30" y="324"/>
                  </a:lnTo>
                  <a:lnTo>
                    <a:pt x="25" y="321"/>
                  </a:lnTo>
                  <a:lnTo>
                    <a:pt x="21" y="318"/>
                  </a:lnTo>
                  <a:lnTo>
                    <a:pt x="17" y="315"/>
                  </a:lnTo>
                  <a:lnTo>
                    <a:pt x="13" y="311"/>
                  </a:lnTo>
                  <a:lnTo>
                    <a:pt x="10" y="306"/>
                  </a:lnTo>
                  <a:lnTo>
                    <a:pt x="7" y="302"/>
                  </a:lnTo>
                  <a:lnTo>
                    <a:pt x="5" y="297"/>
                  </a:lnTo>
                  <a:lnTo>
                    <a:pt x="3" y="292"/>
                  </a:lnTo>
                  <a:lnTo>
                    <a:pt x="2" y="287"/>
                  </a:lnTo>
                  <a:lnTo>
                    <a:pt x="1" y="281"/>
                  </a:lnTo>
                  <a:lnTo>
                    <a:pt x="0" y="275"/>
                  </a:lnTo>
                  <a:lnTo>
                    <a:pt x="0" y="56"/>
                  </a:lnTo>
                  <a:lnTo>
                    <a:pt x="1" y="50"/>
                  </a:lnTo>
                  <a:lnTo>
                    <a:pt x="2" y="45"/>
                  </a:lnTo>
                  <a:lnTo>
                    <a:pt x="3" y="40"/>
                  </a:lnTo>
                  <a:lnTo>
                    <a:pt x="5" y="34"/>
                  </a:lnTo>
                  <a:lnTo>
                    <a:pt x="7" y="30"/>
                  </a:lnTo>
                  <a:lnTo>
                    <a:pt x="10" y="25"/>
                  </a:lnTo>
                  <a:lnTo>
                    <a:pt x="13" y="21"/>
                  </a:lnTo>
                  <a:lnTo>
                    <a:pt x="17" y="17"/>
                  </a:lnTo>
                  <a:lnTo>
                    <a:pt x="21" y="13"/>
                  </a:lnTo>
                  <a:lnTo>
                    <a:pt x="25" y="10"/>
                  </a:lnTo>
                  <a:lnTo>
                    <a:pt x="30" y="7"/>
                  </a:lnTo>
                  <a:lnTo>
                    <a:pt x="35" y="5"/>
                  </a:lnTo>
                  <a:lnTo>
                    <a:pt x="40" y="3"/>
                  </a:lnTo>
                  <a:lnTo>
                    <a:pt x="45" y="2"/>
                  </a:lnTo>
                  <a:lnTo>
                    <a:pt x="50" y="1"/>
                  </a:lnTo>
                  <a:lnTo>
                    <a:pt x="56" y="0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8" name="Freeform 62"/>
            <p:cNvSpPr>
              <a:spLocks noEditPoints="1"/>
            </p:cNvSpPr>
            <p:nvPr/>
          </p:nvSpPr>
          <p:spPr bwMode="auto">
            <a:xfrm>
              <a:off x="2604" y="912"/>
              <a:ext cx="1008" cy="335"/>
            </a:xfrm>
            <a:custGeom>
              <a:avLst/>
              <a:gdLst>
                <a:gd name="T0" fmla="*/ 46 w 1008"/>
                <a:gd name="T1" fmla="*/ 6 h 335"/>
                <a:gd name="T2" fmla="*/ 32 w 1008"/>
                <a:gd name="T3" fmla="*/ 12 h 335"/>
                <a:gd name="T4" fmla="*/ 20 w 1008"/>
                <a:gd name="T5" fmla="*/ 21 h 335"/>
                <a:gd name="T6" fmla="*/ 11 w 1008"/>
                <a:gd name="T7" fmla="*/ 33 h 335"/>
                <a:gd name="T8" fmla="*/ 5 w 1008"/>
                <a:gd name="T9" fmla="*/ 48 h 335"/>
                <a:gd name="T10" fmla="*/ 4 w 1008"/>
                <a:gd name="T11" fmla="*/ 277 h 335"/>
                <a:gd name="T12" fmla="*/ 7 w 1008"/>
                <a:gd name="T13" fmla="*/ 293 h 335"/>
                <a:gd name="T14" fmla="*/ 14 w 1008"/>
                <a:gd name="T15" fmla="*/ 307 h 335"/>
                <a:gd name="T16" fmla="*/ 24 w 1008"/>
                <a:gd name="T17" fmla="*/ 318 h 335"/>
                <a:gd name="T18" fmla="*/ 37 w 1008"/>
                <a:gd name="T19" fmla="*/ 326 h 335"/>
                <a:gd name="T20" fmla="*/ 52 w 1008"/>
                <a:gd name="T21" fmla="*/ 330 h 335"/>
                <a:gd name="T22" fmla="*/ 956 w 1008"/>
                <a:gd name="T23" fmla="*/ 330 h 335"/>
                <a:gd name="T24" fmla="*/ 971 w 1008"/>
                <a:gd name="T25" fmla="*/ 326 h 335"/>
                <a:gd name="T26" fmla="*/ 984 w 1008"/>
                <a:gd name="T27" fmla="*/ 318 h 335"/>
                <a:gd name="T28" fmla="*/ 994 w 1008"/>
                <a:gd name="T29" fmla="*/ 307 h 335"/>
                <a:gd name="T30" fmla="*/ 1000 w 1008"/>
                <a:gd name="T31" fmla="*/ 293 h 335"/>
                <a:gd name="T32" fmla="*/ 1003 w 1008"/>
                <a:gd name="T33" fmla="*/ 277 h 335"/>
                <a:gd name="T34" fmla="*/ 1002 w 1008"/>
                <a:gd name="T35" fmla="*/ 47 h 335"/>
                <a:gd name="T36" fmla="*/ 996 w 1008"/>
                <a:gd name="T37" fmla="*/ 33 h 335"/>
                <a:gd name="T38" fmla="*/ 987 w 1008"/>
                <a:gd name="T39" fmla="*/ 21 h 335"/>
                <a:gd name="T40" fmla="*/ 975 w 1008"/>
                <a:gd name="T41" fmla="*/ 12 h 335"/>
                <a:gd name="T42" fmla="*/ 961 w 1008"/>
                <a:gd name="T43" fmla="*/ 6 h 335"/>
                <a:gd name="T44" fmla="*/ 57 w 1008"/>
                <a:gd name="T45" fmla="*/ 5 h 335"/>
                <a:gd name="T46" fmla="*/ 962 w 1008"/>
                <a:gd name="T47" fmla="*/ 2 h 335"/>
                <a:gd name="T48" fmla="*/ 978 w 1008"/>
                <a:gd name="T49" fmla="*/ 8 h 335"/>
                <a:gd name="T50" fmla="*/ 991 w 1008"/>
                <a:gd name="T51" fmla="*/ 18 h 335"/>
                <a:gd name="T52" fmla="*/ 1001 w 1008"/>
                <a:gd name="T53" fmla="*/ 31 h 335"/>
                <a:gd name="T54" fmla="*/ 1006 w 1008"/>
                <a:gd name="T55" fmla="*/ 47 h 335"/>
                <a:gd name="T56" fmla="*/ 1008 w 1008"/>
                <a:gd name="T57" fmla="*/ 278 h 335"/>
                <a:gd name="T58" fmla="*/ 1005 w 1008"/>
                <a:gd name="T59" fmla="*/ 295 h 335"/>
                <a:gd name="T60" fmla="*/ 998 w 1008"/>
                <a:gd name="T61" fmla="*/ 309 h 335"/>
                <a:gd name="T62" fmla="*/ 987 w 1008"/>
                <a:gd name="T63" fmla="*/ 322 h 335"/>
                <a:gd name="T64" fmla="*/ 973 w 1008"/>
                <a:gd name="T65" fmla="*/ 330 h 335"/>
                <a:gd name="T66" fmla="*/ 956 w 1008"/>
                <a:gd name="T67" fmla="*/ 334 h 335"/>
                <a:gd name="T68" fmla="*/ 51 w 1008"/>
                <a:gd name="T69" fmla="*/ 334 h 335"/>
                <a:gd name="T70" fmla="*/ 35 w 1008"/>
                <a:gd name="T71" fmla="*/ 330 h 335"/>
                <a:gd name="T72" fmla="*/ 21 w 1008"/>
                <a:gd name="T73" fmla="*/ 321 h 335"/>
                <a:gd name="T74" fmla="*/ 9 w 1008"/>
                <a:gd name="T75" fmla="*/ 309 h 335"/>
                <a:gd name="T76" fmla="*/ 2 w 1008"/>
                <a:gd name="T77" fmla="*/ 294 h 335"/>
                <a:gd name="T78" fmla="*/ 0 w 1008"/>
                <a:gd name="T79" fmla="*/ 277 h 335"/>
                <a:gd name="T80" fmla="*/ 1 w 1008"/>
                <a:gd name="T81" fmla="*/ 46 h 335"/>
                <a:gd name="T82" fmla="*/ 7 w 1008"/>
                <a:gd name="T83" fmla="*/ 31 h 335"/>
                <a:gd name="T84" fmla="*/ 17 w 1008"/>
                <a:gd name="T85" fmla="*/ 17 h 335"/>
                <a:gd name="T86" fmla="*/ 30 w 1008"/>
                <a:gd name="T87" fmla="*/ 7 h 335"/>
                <a:gd name="T88" fmla="*/ 46 w 1008"/>
                <a:gd name="T89" fmla="*/ 2 h 335"/>
                <a:gd name="T90" fmla="*/ 951 w 1008"/>
                <a:gd name="T91" fmla="*/ 0 h 33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008" h="335">
                  <a:moveTo>
                    <a:pt x="57" y="5"/>
                  </a:moveTo>
                  <a:lnTo>
                    <a:pt x="52" y="6"/>
                  </a:lnTo>
                  <a:lnTo>
                    <a:pt x="46" y="6"/>
                  </a:lnTo>
                  <a:lnTo>
                    <a:pt x="41" y="8"/>
                  </a:lnTo>
                  <a:lnTo>
                    <a:pt x="36" y="10"/>
                  </a:lnTo>
                  <a:lnTo>
                    <a:pt x="32" y="12"/>
                  </a:lnTo>
                  <a:lnTo>
                    <a:pt x="28" y="15"/>
                  </a:lnTo>
                  <a:lnTo>
                    <a:pt x="24" y="18"/>
                  </a:lnTo>
                  <a:lnTo>
                    <a:pt x="20" y="21"/>
                  </a:lnTo>
                  <a:lnTo>
                    <a:pt x="16" y="25"/>
                  </a:lnTo>
                  <a:lnTo>
                    <a:pt x="13" y="29"/>
                  </a:lnTo>
                  <a:lnTo>
                    <a:pt x="11" y="33"/>
                  </a:lnTo>
                  <a:lnTo>
                    <a:pt x="9" y="38"/>
                  </a:lnTo>
                  <a:lnTo>
                    <a:pt x="7" y="43"/>
                  </a:lnTo>
                  <a:lnTo>
                    <a:pt x="5" y="48"/>
                  </a:lnTo>
                  <a:lnTo>
                    <a:pt x="5" y="53"/>
                  </a:lnTo>
                  <a:lnTo>
                    <a:pt x="4" y="58"/>
                  </a:lnTo>
                  <a:lnTo>
                    <a:pt x="4" y="277"/>
                  </a:lnTo>
                  <a:lnTo>
                    <a:pt x="5" y="283"/>
                  </a:lnTo>
                  <a:lnTo>
                    <a:pt x="6" y="288"/>
                  </a:lnTo>
                  <a:lnTo>
                    <a:pt x="7" y="293"/>
                  </a:lnTo>
                  <a:lnTo>
                    <a:pt x="9" y="298"/>
                  </a:lnTo>
                  <a:lnTo>
                    <a:pt x="11" y="303"/>
                  </a:lnTo>
                  <a:lnTo>
                    <a:pt x="14" y="307"/>
                  </a:lnTo>
                  <a:lnTo>
                    <a:pt x="17" y="311"/>
                  </a:lnTo>
                  <a:lnTo>
                    <a:pt x="20" y="315"/>
                  </a:lnTo>
                  <a:lnTo>
                    <a:pt x="24" y="318"/>
                  </a:lnTo>
                  <a:lnTo>
                    <a:pt x="28" y="321"/>
                  </a:lnTo>
                  <a:lnTo>
                    <a:pt x="32" y="324"/>
                  </a:lnTo>
                  <a:lnTo>
                    <a:pt x="37" y="326"/>
                  </a:lnTo>
                  <a:lnTo>
                    <a:pt x="42" y="327"/>
                  </a:lnTo>
                  <a:lnTo>
                    <a:pt x="47" y="329"/>
                  </a:lnTo>
                  <a:lnTo>
                    <a:pt x="52" y="330"/>
                  </a:lnTo>
                  <a:lnTo>
                    <a:pt x="57" y="330"/>
                  </a:lnTo>
                  <a:lnTo>
                    <a:pt x="950" y="330"/>
                  </a:lnTo>
                  <a:lnTo>
                    <a:pt x="956" y="330"/>
                  </a:lnTo>
                  <a:lnTo>
                    <a:pt x="961" y="329"/>
                  </a:lnTo>
                  <a:lnTo>
                    <a:pt x="966" y="327"/>
                  </a:lnTo>
                  <a:lnTo>
                    <a:pt x="971" y="326"/>
                  </a:lnTo>
                  <a:lnTo>
                    <a:pt x="976" y="323"/>
                  </a:lnTo>
                  <a:lnTo>
                    <a:pt x="980" y="321"/>
                  </a:lnTo>
                  <a:lnTo>
                    <a:pt x="984" y="318"/>
                  </a:lnTo>
                  <a:lnTo>
                    <a:pt x="988" y="314"/>
                  </a:lnTo>
                  <a:lnTo>
                    <a:pt x="991" y="311"/>
                  </a:lnTo>
                  <a:lnTo>
                    <a:pt x="994" y="307"/>
                  </a:lnTo>
                  <a:lnTo>
                    <a:pt x="997" y="302"/>
                  </a:lnTo>
                  <a:lnTo>
                    <a:pt x="999" y="298"/>
                  </a:lnTo>
                  <a:lnTo>
                    <a:pt x="1000" y="293"/>
                  </a:lnTo>
                  <a:lnTo>
                    <a:pt x="1002" y="288"/>
                  </a:lnTo>
                  <a:lnTo>
                    <a:pt x="1003" y="283"/>
                  </a:lnTo>
                  <a:lnTo>
                    <a:pt x="1003" y="277"/>
                  </a:lnTo>
                  <a:lnTo>
                    <a:pt x="1003" y="58"/>
                  </a:lnTo>
                  <a:lnTo>
                    <a:pt x="1003" y="53"/>
                  </a:lnTo>
                  <a:lnTo>
                    <a:pt x="1002" y="47"/>
                  </a:lnTo>
                  <a:lnTo>
                    <a:pt x="1000" y="42"/>
                  </a:lnTo>
                  <a:lnTo>
                    <a:pt x="999" y="38"/>
                  </a:lnTo>
                  <a:lnTo>
                    <a:pt x="996" y="33"/>
                  </a:lnTo>
                  <a:lnTo>
                    <a:pt x="994" y="29"/>
                  </a:lnTo>
                  <a:lnTo>
                    <a:pt x="991" y="24"/>
                  </a:lnTo>
                  <a:lnTo>
                    <a:pt x="987" y="21"/>
                  </a:lnTo>
                  <a:lnTo>
                    <a:pt x="984" y="17"/>
                  </a:lnTo>
                  <a:lnTo>
                    <a:pt x="980" y="14"/>
                  </a:lnTo>
                  <a:lnTo>
                    <a:pt x="975" y="12"/>
                  </a:lnTo>
                  <a:lnTo>
                    <a:pt x="971" y="9"/>
                  </a:lnTo>
                  <a:lnTo>
                    <a:pt x="966" y="8"/>
                  </a:lnTo>
                  <a:lnTo>
                    <a:pt x="961" y="6"/>
                  </a:lnTo>
                  <a:lnTo>
                    <a:pt x="956" y="6"/>
                  </a:lnTo>
                  <a:lnTo>
                    <a:pt x="950" y="5"/>
                  </a:lnTo>
                  <a:lnTo>
                    <a:pt x="57" y="5"/>
                  </a:lnTo>
                  <a:close/>
                  <a:moveTo>
                    <a:pt x="951" y="0"/>
                  </a:moveTo>
                  <a:lnTo>
                    <a:pt x="956" y="1"/>
                  </a:lnTo>
                  <a:lnTo>
                    <a:pt x="962" y="2"/>
                  </a:lnTo>
                  <a:lnTo>
                    <a:pt x="968" y="3"/>
                  </a:lnTo>
                  <a:lnTo>
                    <a:pt x="973" y="5"/>
                  </a:lnTo>
                  <a:lnTo>
                    <a:pt x="978" y="8"/>
                  </a:lnTo>
                  <a:lnTo>
                    <a:pt x="983" y="11"/>
                  </a:lnTo>
                  <a:lnTo>
                    <a:pt x="987" y="14"/>
                  </a:lnTo>
                  <a:lnTo>
                    <a:pt x="991" y="18"/>
                  </a:lnTo>
                  <a:lnTo>
                    <a:pt x="995" y="22"/>
                  </a:lnTo>
                  <a:lnTo>
                    <a:pt x="998" y="26"/>
                  </a:lnTo>
                  <a:lnTo>
                    <a:pt x="1001" y="31"/>
                  </a:lnTo>
                  <a:lnTo>
                    <a:pt x="1003" y="36"/>
                  </a:lnTo>
                  <a:lnTo>
                    <a:pt x="1005" y="41"/>
                  </a:lnTo>
                  <a:lnTo>
                    <a:pt x="1006" y="47"/>
                  </a:lnTo>
                  <a:lnTo>
                    <a:pt x="1007" y="52"/>
                  </a:lnTo>
                  <a:lnTo>
                    <a:pt x="1008" y="58"/>
                  </a:lnTo>
                  <a:lnTo>
                    <a:pt x="1008" y="278"/>
                  </a:lnTo>
                  <a:lnTo>
                    <a:pt x="1007" y="283"/>
                  </a:lnTo>
                  <a:lnTo>
                    <a:pt x="1006" y="289"/>
                  </a:lnTo>
                  <a:lnTo>
                    <a:pt x="1005" y="295"/>
                  </a:lnTo>
                  <a:lnTo>
                    <a:pt x="1003" y="300"/>
                  </a:lnTo>
                  <a:lnTo>
                    <a:pt x="1001" y="305"/>
                  </a:lnTo>
                  <a:lnTo>
                    <a:pt x="998" y="309"/>
                  </a:lnTo>
                  <a:lnTo>
                    <a:pt x="994" y="314"/>
                  </a:lnTo>
                  <a:lnTo>
                    <a:pt x="991" y="318"/>
                  </a:lnTo>
                  <a:lnTo>
                    <a:pt x="987" y="322"/>
                  </a:lnTo>
                  <a:lnTo>
                    <a:pt x="982" y="325"/>
                  </a:lnTo>
                  <a:lnTo>
                    <a:pt x="978" y="328"/>
                  </a:lnTo>
                  <a:lnTo>
                    <a:pt x="973" y="330"/>
                  </a:lnTo>
                  <a:lnTo>
                    <a:pt x="967" y="332"/>
                  </a:lnTo>
                  <a:lnTo>
                    <a:pt x="962" y="333"/>
                  </a:lnTo>
                  <a:lnTo>
                    <a:pt x="956" y="334"/>
                  </a:lnTo>
                  <a:lnTo>
                    <a:pt x="950" y="335"/>
                  </a:lnTo>
                  <a:lnTo>
                    <a:pt x="57" y="335"/>
                  </a:lnTo>
                  <a:lnTo>
                    <a:pt x="51" y="334"/>
                  </a:lnTo>
                  <a:lnTo>
                    <a:pt x="45" y="333"/>
                  </a:lnTo>
                  <a:lnTo>
                    <a:pt x="40" y="332"/>
                  </a:lnTo>
                  <a:lnTo>
                    <a:pt x="35" y="330"/>
                  </a:lnTo>
                  <a:lnTo>
                    <a:pt x="30" y="328"/>
                  </a:lnTo>
                  <a:lnTo>
                    <a:pt x="25" y="325"/>
                  </a:lnTo>
                  <a:lnTo>
                    <a:pt x="21" y="321"/>
                  </a:lnTo>
                  <a:lnTo>
                    <a:pt x="16" y="318"/>
                  </a:lnTo>
                  <a:lnTo>
                    <a:pt x="13" y="314"/>
                  </a:lnTo>
                  <a:lnTo>
                    <a:pt x="9" y="309"/>
                  </a:lnTo>
                  <a:lnTo>
                    <a:pt x="7" y="305"/>
                  </a:lnTo>
                  <a:lnTo>
                    <a:pt x="4" y="300"/>
                  </a:lnTo>
                  <a:lnTo>
                    <a:pt x="2" y="294"/>
                  </a:lnTo>
                  <a:lnTo>
                    <a:pt x="1" y="289"/>
                  </a:lnTo>
                  <a:lnTo>
                    <a:pt x="0" y="283"/>
                  </a:lnTo>
                  <a:lnTo>
                    <a:pt x="0" y="277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1" y="46"/>
                  </a:lnTo>
                  <a:lnTo>
                    <a:pt x="2" y="41"/>
                  </a:lnTo>
                  <a:lnTo>
                    <a:pt x="4" y="36"/>
                  </a:lnTo>
                  <a:lnTo>
                    <a:pt x="7" y="31"/>
                  </a:lnTo>
                  <a:lnTo>
                    <a:pt x="9" y="26"/>
                  </a:lnTo>
                  <a:lnTo>
                    <a:pt x="13" y="21"/>
                  </a:lnTo>
                  <a:lnTo>
                    <a:pt x="17" y="17"/>
                  </a:lnTo>
                  <a:lnTo>
                    <a:pt x="21" y="14"/>
                  </a:lnTo>
                  <a:lnTo>
                    <a:pt x="25" y="10"/>
                  </a:lnTo>
                  <a:lnTo>
                    <a:pt x="30" y="7"/>
                  </a:lnTo>
                  <a:lnTo>
                    <a:pt x="35" y="5"/>
                  </a:lnTo>
                  <a:lnTo>
                    <a:pt x="40" y="3"/>
                  </a:lnTo>
                  <a:lnTo>
                    <a:pt x="46" y="2"/>
                  </a:lnTo>
                  <a:lnTo>
                    <a:pt x="51" y="1"/>
                  </a:lnTo>
                  <a:lnTo>
                    <a:pt x="57" y="0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9" name="Rectangle 63"/>
            <p:cNvSpPr>
              <a:spLocks noChangeArrowheads="1"/>
            </p:cNvSpPr>
            <p:nvPr/>
          </p:nvSpPr>
          <p:spPr bwMode="auto">
            <a:xfrm>
              <a:off x="2619" y="987"/>
              <a:ext cx="97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ct val="110000"/>
                </a:lnSpc>
                <a:spcBef>
                  <a:spcPts val="1200"/>
                </a:spcBef>
                <a:defRPr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ts val="6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2"/>
                </a:buClr>
                <a:buFont typeface="Symbol" panose="05050102010706020507" pitchFamily="18" charset="2"/>
                <a:buChar char="·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110000"/>
                </a:lnSpc>
                <a:buFont typeface="Symbol" panose="05050102010706020507" pitchFamily="18" charset="2"/>
                <a:buChar char="·"/>
                <a:defRPr sz="1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110000"/>
                </a:lnSpc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fr-FR" altLang="fr-FR" sz="1100" dirty="0">
                  <a:solidFill>
                    <a:srgbClr val="000000"/>
                  </a:solidFill>
                </a:rPr>
                <a:t>Total</a:t>
              </a:r>
              <a:r>
                <a:rPr lang="fr-FR" altLang="fr-FR" sz="1100" b="0" dirty="0">
                  <a:solidFill>
                    <a:srgbClr val="000000"/>
                  </a:solidFill>
                </a:rPr>
                <a:t> </a:t>
              </a:r>
              <a:r>
                <a:rPr lang="fr-FR" altLang="fr-FR" sz="1100" dirty="0">
                  <a:solidFill>
                    <a:srgbClr val="000000"/>
                  </a:solidFill>
                </a:rPr>
                <a:t>des cas déclarés</a:t>
              </a:r>
              <a:r>
                <a:rPr lang="fr-FR" altLang="fr-FR" sz="1100" b="0" dirty="0">
                  <a:solidFill>
                    <a:srgbClr val="000000"/>
                  </a:solidFill>
                </a:rPr>
                <a:t> </a:t>
              </a:r>
              <a:endParaRPr lang="fr-FR" altLang="fr-FR" b="0" dirty="0">
                <a:solidFill>
                  <a:schemeClr val="tx1"/>
                </a:solidFill>
              </a:endParaRPr>
            </a:p>
          </p:txBody>
        </p:sp>
        <p:sp>
          <p:nvSpPr>
            <p:cNvPr id="140" name="Rectangle 64"/>
            <p:cNvSpPr>
              <a:spLocks noChangeArrowheads="1"/>
            </p:cNvSpPr>
            <p:nvPr/>
          </p:nvSpPr>
          <p:spPr bwMode="auto">
            <a:xfrm>
              <a:off x="3009" y="1093"/>
              <a:ext cx="19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ct val="110000"/>
                </a:lnSpc>
                <a:spcBef>
                  <a:spcPts val="1200"/>
                </a:spcBef>
                <a:defRPr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ts val="6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2"/>
                </a:buClr>
                <a:buFont typeface="Symbol" panose="05050102010706020507" pitchFamily="18" charset="2"/>
                <a:buChar char="·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110000"/>
                </a:lnSpc>
                <a:buFont typeface="Symbol" panose="05050102010706020507" pitchFamily="18" charset="2"/>
                <a:buChar char="·"/>
                <a:defRPr sz="1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110000"/>
                </a:lnSpc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fr-FR" altLang="fr-FR" sz="1100" dirty="0" smtClean="0">
                  <a:solidFill>
                    <a:srgbClr val="000000"/>
                  </a:solidFill>
                </a:rPr>
                <a:t>4217</a:t>
              </a:r>
              <a:endParaRPr lang="fr-FR" altLang="fr-FR" dirty="0">
                <a:solidFill>
                  <a:schemeClr val="tx1"/>
                </a:solidFill>
              </a:endParaRPr>
            </a:p>
          </p:txBody>
        </p:sp>
        <p:sp>
          <p:nvSpPr>
            <p:cNvPr id="141" name="Freeform 65"/>
            <p:cNvSpPr>
              <a:spLocks/>
            </p:cNvSpPr>
            <p:nvPr/>
          </p:nvSpPr>
          <p:spPr bwMode="auto">
            <a:xfrm>
              <a:off x="1974" y="1976"/>
              <a:ext cx="1093" cy="404"/>
            </a:xfrm>
            <a:custGeom>
              <a:avLst/>
              <a:gdLst>
                <a:gd name="T0" fmla="*/ 0 w 9104"/>
                <a:gd name="T1" fmla="*/ 0 h 3368"/>
                <a:gd name="T2" fmla="*/ 0 w 9104"/>
                <a:gd name="T3" fmla="*/ 0 h 3368"/>
                <a:gd name="T4" fmla="*/ 0 w 9104"/>
                <a:gd name="T5" fmla="*/ 0 h 3368"/>
                <a:gd name="T6" fmla="*/ 0 w 9104"/>
                <a:gd name="T7" fmla="*/ 0 h 3368"/>
                <a:gd name="T8" fmla="*/ 0 w 9104"/>
                <a:gd name="T9" fmla="*/ 0 h 3368"/>
                <a:gd name="T10" fmla="*/ 0 w 9104"/>
                <a:gd name="T11" fmla="*/ 0 h 3368"/>
                <a:gd name="T12" fmla="*/ 0 w 9104"/>
                <a:gd name="T13" fmla="*/ 0 h 3368"/>
                <a:gd name="T14" fmla="*/ 0 w 9104"/>
                <a:gd name="T15" fmla="*/ 0 h 3368"/>
                <a:gd name="T16" fmla="*/ 0 w 9104"/>
                <a:gd name="T17" fmla="*/ 0 h 33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104" h="3368">
                  <a:moveTo>
                    <a:pt x="561" y="0"/>
                  </a:moveTo>
                  <a:cubicBezTo>
                    <a:pt x="252" y="0"/>
                    <a:pt x="0" y="253"/>
                    <a:pt x="0" y="563"/>
                  </a:cubicBezTo>
                  <a:lnTo>
                    <a:pt x="0" y="2809"/>
                  </a:lnTo>
                  <a:cubicBezTo>
                    <a:pt x="0" y="3119"/>
                    <a:pt x="252" y="3368"/>
                    <a:pt x="561" y="3368"/>
                  </a:cubicBezTo>
                  <a:lnTo>
                    <a:pt x="8547" y="3368"/>
                  </a:lnTo>
                  <a:cubicBezTo>
                    <a:pt x="8856" y="3368"/>
                    <a:pt x="9104" y="3119"/>
                    <a:pt x="9104" y="2809"/>
                  </a:cubicBezTo>
                  <a:lnTo>
                    <a:pt x="9104" y="563"/>
                  </a:lnTo>
                  <a:cubicBezTo>
                    <a:pt x="9104" y="253"/>
                    <a:pt x="8856" y="0"/>
                    <a:pt x="8547" y="0"/>
                  </a:cubicBezTo>
                  <a:lnTo>
                    <a:pt x="561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2" name="Freeform 66"/>
            <p:cNvSpPr>
              <a:spLocks noEditPoints="1"/>
            </p:cNvSpPr>
            <p:nvPr/>
          </p:nvSpPr>
          <p:spPr bwMode="auto">
            <a:xfrm>
              <a:off x="1974" y="1975"/>
              <a:ext cx="1093" cy="405"/>
            </a:xfrm>
            <a:custGeom>
              <a:avLst/>
              <a:gdLst>
                <a:gd name="T0" fmla="*/ 54 w 1093"/>
                <a:gd name="T1" fmla="*/ 3 h 405"/>
                <a:gd name="T2" fmla="*/ 36 w 1093"/>
                <a:gd name="T3" fmla="*/ 9 h 405"/>
                <a:gd name="T4" fmla="*/ 20 w 1093"/>
                <a:gd name="T5" fmla="*/ 21 h 405"/>
                <a:gd name="T6" fmla="*/ 9 w 1093"/>
                <a:gd name="T7" fmla="*/ 36 h 405"/>
                <a:gd name="T8" fmla="*/ 2 w 1093"/>
                <a:gd name="T9" fmla="*/ 55 h 405"/>
                <a:gd name="T10" fmla="*/ 1 w 1093"/>
                <a:gd name="T11" fmla="*/ 338 h 405"/>
                <a:gd name="T12" fmla="*/ 4 w 1093"/>
                <a:gd name="T13" fmla="*/ 358 h 405"/>
                <a:gd name="T14" fmla="*/ 12 w 1093"/>
                <a:gd name="T15" fmla="*/ 375 h 405"/>
                <a:gd name="T16" fmla="*/ 25 w 1093"/>
                <a:gd name="T17" fmla="*/ 389 h 405"/>
                <a:gd name="T18" fmla="*/ 42 w 1093"/>
                <a:gd name="T19" fmla="*/ 399 h 405"/>
                <a:gd name="T20" fmla="*/ 61 w 1093"/>
                <a:gd name="T21" fmla="*/ 404 h 405"/>
                <a:gd name="T22" fmla="*/ 1033 w 1093"/>
                <a:gd name="T23" fmla="*/ 404 h 405"/>
                <a:gd name="T24" fmla="*/ 1052 w 1093"/>
                <a:gd name="T25" fmla="*/ 399 h 405"/>
                <a:gd name="T26" fmla="*/ 1068 w 1093"/>
                <a:gd name="T27" fmla="*/ 389 h 405"/>
                <a:gd name="T28" fmla="*/ 1081 w 1093"/>
                <a:gd name="T29" fmla="*/ 375 h 405"/>
                <a:gd name="T30" fmla="*/ 1089 w 1093"/>
                <a:gd name="T31" fmla="*/ 358 h 405"/>
                <a:gd name="T32" fmla="*/ 1092 w 1093"/>
                <a:gd name="T33" fmla="*/ 338 h 405"/>
                <a:gd name="T34" fmla="*/ 1091 w 1093"/>
                <a:gd name="T35" fmla="*/ 55 h 405"/>
                <a:gd name="T36" fmla="*/ 1084 w 1093"/>
                <a:gd name="T37" fmla="*/ 36 h 405"/>
                <a:gd name="T38" fmla="*/ 1073 w 1093"/>
                <a:gd name="T39" fmla="*/ 21 h 405"/>
                <a:gd name="T40" fmla="*/ 1058 w 1093"/>
                <a:gd name="T41" fmla="*/ 9 h 405"/>
                <a:gd name="T42" fmla="*/ 1039 w 1093"/>
                <a:gd name="T43" fmla="*/ 3 h 405"/>
                <a:gd name="T44" fmla="*/ 68 w 1093"/>
                <a:gd name="T45" fmla="*/ 1 h 405"/>
                <a:gd name="T46" fmla="*/ 1039 w 1093"/>
                <a:gd name="T47" fmla="*/ 2 h 405"/>
                <a:gd name="T48" fmla="*/ 1058 w 1093"/>
                <a:gd name="T49" fmla="*/ 8 h 405"/>
                <a:gd name="T50" fmla="*/ 1074 w 1093"/>
                <a:gd name="T51" fmla="*/ 20 h 405"/>
                <a:gd name="T52" fmla="*/ 1085 w 1093"/>
                <a:gd name="T53" fmla="*/ 36 h 405"/>
                <a:gd name="T54" fmla="*/ 1092 w 1093"/>
                <a:gd name="T55" fmla="*/ 55 h 405"/>
                <a:gd name="T56" fmla="*/ 1093 w 1093"/>
                <a:gd name="T57" fmla="*/ 338 h 405"/>
                <a:gd name="T58" fmla="*/ 1090 w 1093"/>
                <a:gd name="T59" fmla="*/ 358 h 405"/>
                <a:gd name="T60" fmla="*/ 1082 w 1093"/>
                <a:gd name="T61" fmla="*/ 376 h 405"/>
                <a:gd name="T62" fmla="*/ 1069 w 1093"/>
                <a:gd name="T63" fmla="*/ 390 h 405"/>
                <a:gd name="T64" fmla="*/ 1052 w 1093"/>
                <a:gd name="T65" fmla="*/ 400 h 405"/>
                <a:gd name="T66" fmla="*/ 1033 w 1093"/>
                <a:gd name="T67" fmla="*/ 405 h 405"/>
                <a:gd name="T68" fmla="*/ 61 w 1093"/>
                <a:gd name="T69" fmla="*/ 405 h 405"/>
                <a:gd name="T70" fmla="*/ 41 w 1093"/>
                <a:gd name="T71" fmla="*/ 400 h 405"/>
                <a:gd name="T72" fmla="*/ 24 w 1093"/>
                <a:gd name="T73" fmla="*/ 390 h 405"/>
                <a:gd name="T74" fmla="*/ 11 w 1093"/>
                <a:gd name="T75" fmla="*/ 376 h 405"/>
                <a:gd name="T76" fmla="*/ 3 w 1093"/>
                <a:gd name="T77" fmla="*/ 358 h 405"/>
                <a:gd name="T78" fmla="*/ 0 w 1093"/>
                <a:gd name="T79" fmla="*/ 338 h 405"/>
                <a:gd name="T80" fmla="*/ 1 w 1093"/>
                <a:gd name="T81" fmla="*/ 55 h 405"/>
                <a:gd name="T82" fmla="*/ 8 w 1093"/>
                <a:gd name="T83" fmla="*/ 36 h 405"/>
                <a:gd name="T84" fmla="*/ 20 w 1093"/>
                <a:gd name="T85" fmla="*/ 20 h 405"/>
                <a:gd name="T86" fmla="*/ 35 w 1093"/>
                <a:gd name="T87" fmla="*/ 8 h 405"/>
                <a:gd name="T88" fmla="*/ 54 w 1093"/>
                <a:gd name="T89" fmla="*/ 2 h 405"/>
                <a:gd name="T90" fmla="*/ 1026 w 1093"/>
                <a:gd name="T91" fmla="*/ 0 h 40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093" h="405">
                  <a:moveTo>
                    <a:pt x="68" y="1"/>
                  </a:moveTo>
                  <a:lnTo>
                    <a:pt x="61" y="1"/>
                  </a:lnTo>
                  <a:lnTo>
                    <a:pt x="54" y="3"/>
                  </a:lnTo>
                  <a:lnTo>
                    <a:pt x="48" y="4"/>
                  </a:lnTo>
                  <a:lnTo>
                    <a:pt x="42" y="7"/>
                  </a:lnTo>
                  <a:lnTo>
                    <a:pt x="36" y="9"/>
                  </a:lnTo>
                  <a:lnTo>
                    <a:pt x="30" y="13"/>
                  </a:lnTo>
                  <a:lnTo>
                    <a:pt x="25" y="16"/>
                  </a:lnTo>
                  <a:lnTo>
                    <a:pt x="20" y="21"/>
                  </a:lnTo>
                  <a:lnTo>
                    <a:pt x="16" y="26"/>
                  </a:lnTo>
                  <a:lnTo>
                    <a:pt x="12" y="31"/>
                  </a:lnTo>
                  <a:lnTo>
                    <a:pt x="9" y="36"/>
                  </a:lnTo>
                  <a:lnTo>
                    <a:pt x="6" y="42"/>
                  </a:lnTo>
                  <a:lnTo>
                    <a:pt x="4" y="48"/>
                  </a:lnTo>
                  <a:lnTo>
                    <a:pt x="2" y="55"/>
                  </a:lnTo>
                  <a:lnTo>
                    <a:pt x="1" y="61"/>
                  </a:lnTo>
                  <a:lnTo>
                    <a:pt x="1" y="68"/>
                  </a:lnTo>
                  <a:lnTo>
                    <a:pt x="1" y="338"/>
                  </a:lnTo>
                  <a:lnTo>
                    <a:pt x="1" y="345"/>
                  </a:lnTo>
                  <a:lnTo>
                    <a:pt x="2" y="351"/>
                  </a:lnTo>
                  <a:lnTo>
                    <a:pt x="4" y="358"/>
                  </a:lnTo>
                  <a:lnTo>
                    <a:pt x="6" y="364"/>
                  </a:lnTo>
                  <a:lnTo>
                    <a:pt x="9" y="370"/>
                  </a:lnTo>
                  <a:lnTo>
                    <a:pt x="12" y="375"/>
                  </a:lnTo>
                  <a:lnTo>
                    <a:pt x="16" y="380"/>
                  </a:lnTo>
                  <a:lnTo>
                    <a:pt x="20" y="385"/>
                  </a:lnTo>
                  <a:lnTo>
                    <a:pt x="25" y="389"/>
                  </a:lnTo>
                  <a:lnTo>
                    <a:pt x="30" y="393"/>
                  </a:lnTo>
                  <a:lnTo>
                    <a:pt x="36" y="396"/>
                  </a:lnTo>
                  <a:lnTo>
                    <a:pt x="42" y="399"/>
                  </a:lnTo>
                  <a:lnTo>
                    <a:pt x="48" y="401"/>
                  </a:lnTo>
                  <a:lnTo>
                    <a:pt x="54" y="403"/>
                  </a:lnTo>
                  <a:lnTo>
                    <a:pt x="61" y="404"/>
                  </a:lnTo>
                  <a:lnTo>
                    <a:pt x="68" y="404"/>
                  </a:lnTo>
                  <a:lnTo>
                    <a:pt x="1026" y="404"/>
                  </a:lnTo>
                  <a:lnTo>
                    <a:pt x="1033" y="404"/>
                  </a:lnTo>
                  <a:lnTo>
                    <a:pt x="1039" y="403"/>
                  </a:lnTo>
                  <a:lnTo>
                    <a:pt x="1046" y="401"/>
                  </a:lnTo>
                  <a:lnTo>
                    <a:pt x="1052" y="399"/>
                  </a:lnTo>
                  <a:lnTo>
                    <a:pt x="1058" y="396"/>
                  </a:lnTo>
                  <a:lnTo>
                    <a:pt x="1063" y="393"/>
                  </a:lnTo>
                  <a:lnTo>
                    <a:pt x="1068" y="389"/>
                  </a:lnTo>
                  <a:lnTo>
                    <a:pt x="1073" y="385"/>
                  </a:lnTo>
                  <a:lnTo>
                    <a:pt x="1077" y="380"/>
                  </a:lnTo>
                  <a:lnTo>
                    <a:pt x="1081" y="375"/>
                  </a:lnTo>
                  <a:lnTo>
                    <a:pt x="1084" y="370"/>
                  </a:lnTo>
                  <a:lnTo>
                    <a:pt x="1087" y="364"/>
                  </a:lnTo>
                  <a:lnTo>
                    <a:pt x="1089" y="358"/>
                  </a:lnTo>
                  <a:lnTo>
                    <a:pt x="1091" y="351"/>
                  </a:lnTo>
                  <a:lnTo>
                    <a:pt x="1092" y="345"/>
                  </a:lnTo>
                  <a:lnTo>
                    <a:pt x="1092" y="338"/>
                  </a:lnTo>
                  <a:lnTo>
                    <a:pt x="1092" y="68"/>
                  </a:lnTo>
                  <a:lnTo>
                    <a:pt x="1092" y="61"/>
                  </a:lnTo>
                  <a:lnTo>
                    <a:pt x="1091" y="55"/>
                  </a:lnTo>
                  <a:lnTo>
                    <a:pt x="1089" y="48"/>
                  </a:lnTo>
                  <a:lnTo>
                    <a:pt x="1087" y="42"/>
                  </a:lnTo>
                  <a:lnTo>
                    <a:pt x="1084" y="36"/>
                  </a:lnTo>
                  <a:lnTo>
                    <a:pt x="1081" y="31"/>
                  </a:lnTo>
                  <a:lnTo>
                    <a:pt x="1077" y="26"/>
                  </a:lnTo>
                  <a:lnTo>
                    <a:pt x="1073" y="21"/>
                  </a:lnTo>
                  <a:lnTo>
                    <a:pt x="1068" y="16"/>
                  </a:lnTo>
                  <a:lnTo>
                    <a:pt x="1063" y="13"/>
                  </a:lnTo>
                  <a:lnTo>
                    <a:pt x="1058" y="9"/>
                  </a:lnTo>
                  <a:lnTo>
                    <a:pt x="1052" y="7"/>
                  </a:lnTo>
                  <a:lnTo>
                    <a:pt x="1046" y="4"/>
                  </a:lnTo>
                  <a:lnTo>
                    <a:pt x="1039" y="3"/>
                  </a:lnTo>
                  <a:lnTo>
                    <a:pt x="1033" y="1"/>
                  </a:lnTo>
                  <a:lnTo>
                    <a:pt x="1026" y="1"/>
                  </a:lnTo>
                  <a:lnTo>
                    <a:pt x="68" y="1"/>
                  </a:lnTo>
                  <a:close/>
                  <a:moveTo>
                    <a:pt x="1026" y="0"/>
                  </a:moveTo>
                  <a:lnTo>
                    <a:pt x="1033" y="1"/>
                  </a:lnTo>
                  <a:lnTo>
                    <a:pt x="1039" y="2"/>
                  </a:lnTo>
                  <a:lnTo>
                    <a:pt x="1046" y="3"/>
                  </a:lnTo>
                  <a:lnTo>
                    <a:pt x="1052" y="6"/>
                  </a:lnTo>
                  <a:lnTo>
                    <a:pt x="1058" y="8"/>
                  </a:lnTo>
                  <a:lnTo>
                    <a:pt x="1064" y="12"/>
                  </a:lnTo>
                  <a:lnTo>
                    <a:pt x="1069" y="16"/>
                  </a:lnTo>
                  <a:lnTo>
                    <a:pt x="1074" y="20"/>
                  </a:lnTo>
                  <a:lnTo>
                    <a:pt x="1078" y="25"/>
                  </a:lnTo>
                  <a:lnTo>
                    <a:pt x="1082" y="30"/>
                  </a:lnTo>
                  <a:lnTo>
                    <a:pt x="1085" y="36"/>
                  </a:lnTo>
                  <a:lnTo>
                    <a:pt x="1088" y="42"/>
                  </a:lnTo>
                  <a:lnTo>
                    <a:pt x="1090" y="48"/>
                  </a:lnTo>
                  <a:lnTo>
                    <a:pt x="1092" y="55"/>
                  </a:lnTo>
                  <a:lnTo>
                    <a:pt x="1093" y="61"/>
                  </a:lnTo>
                  <a:lnTo>
                    <a:pt x="1093" y="68"/>
                  </a:lnTo>
                  <a:lnTo>
                    <a:pt x="1093" y="338"/>
                  </a:lnTo>
                  <a:lnTo>
                    <a:pt x="1093" y="345"/>
                  </a:lnTo>
                  <a:lnTo>
                    <a:pt x="1092" y="351"/>
                  </a:lnTo>
                  <a:lnTo>
                    <a:pt x="1090" y="358"/>
                  </a:lnTo>
                  <a:lnTo>
                    <a:pt x="1088" y="364"/>
                  </a:lnTo>
                  <a:lnTo>
                    <a:pt x="1085" y="370"/>
                  </a:lnTo>
                  <a:lnTo>
                    <a:pt x="1082" y="376"/>
                  </a:lnTo>
                  <a:lnTo>
                    <a:pt x="1078" y="381"/>
                  </a:lnTo>
                  <a:lnTo>
                    <a:pt x="1074" y="386"/>
                  </a:lnTo>
                  <a:lnTo>
                    <a:pt x="1069" y="390"/>
                  </a:lnTo>
                  <a:lnTo>
                    <a:pt x="1064" y="394"/>
                  </a:lnTo>
                  <a:lnTo>
                    <a:pt x="1058" y="397"/>
                  </a:lnTo>
                  <a:lnTo>
                    <a:pt x="1052" y="400"/>
                  </a:lnTo>
                  <a:lnTo>
                    <a:pt x="1046" y="402"/>
                  </a:lnTo>
                  <a:lnTo>
                    <a:pt x="1039" y="404"/>
                  </a:lnTo>
                  <a:lnTo>
                    <a:pt x="1033" y="405"/>
                  </a:lnTo>
                  <a:lnTo>
                    <a:pt x="1026" y="405"/>
                  </a:lnTo>
                  <a:lnTo>
                    <a:pt x="68" y="405"/>
                  </a:lnTo>
                  <a:lnTo>
                    <a:pt x="61" y="405"/>
                  </a:lnTo>
                  <a:lnTo>
                    <a:pt x="54" y="404"/>
                  </a:lnTo>
                  <a:lnTo>
                    <a:pt x="47" y="402"/>
                  </a:lnTo>
                  <a:lnTo>
                    <a:pt x="41" y="400"/>
                  </a:lnTo>
                  <a:lnTo>
                    <a:pt x="35" y="397"/>
                  </a:lnTo>
                  <a:lnTo>
                    <a:pt x="30" y="394"/>
                  </a:lnTo>
                  <a:lnTo>
                    <a:pt x="24" y="390"/>
                  </a:lnTo>
                  <a:lnTo>
                    <a:pt x="20" y="386"/>
                  </a:lnTo>
                  <a:lnTo>
                    <a:pt x="15" y="381"/>
                  </a:lnTo>
                  <a:lnTo>
                    <a:pt x="11" y="376"/>
                  </a:lnTo>
                  <a:lnTo>
                    <a:pt x="8" y="370"/>
                  </a:lnTo>
                  <a:lnTo>
                    <a:pt x="5" y="364"/>
                  </a:lnTo>
                  <a:lnTo>
                    <a:pt x="3" y="358"/>
                  </a:lnTo>
                  <a:lnTo>
                    <a:pt x="1" y="351"/>
                  </a:lnTo>
                  <a:lnTo>
                    <a:pt x="0" y="345"/>
                  </a:lnTo>
                  <a:lnTo>
                    <a:pt x="0" y="338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1" y="55"/>
                  </a:lnTo>
                  <a:lnTo>
                    <a:pt x="3" y="48"/>
                  </a:lnTo>
                  <a:lnTo>
                    <a:pt x="5" y="42"/>
                  </a:lnTo>
                  <a:lnTo>
                    <a:pt x="8" y="36"/>
                  </a:lnTo>
                  <a:lnTo>
                    <a:pt x="11" y="30"/>
                  </a:lnTo>
                  <a:lnTo>
                    <a:pt x="15" y="25"/>
                  </a:lnTo>
                  <a:lnTo>
                    <a:pt x="20" y="20"/>
                  </a:lnTo>
                  <a:lnTo>
                    <a:pt x="25" y="16"/>
                  </a:lnTo>
                  <a:lnTo>
                    <a:pt x="30" y="12"/>
                  </a:lnTo>
                  <a:lnTo>
                    <a:pt x="35" y="8"/>
                  </a:lnTo>
                  <a:lnTo>
                    <a:pt x="41" y="6"/>
                  </a:lnTo>
                  <a:lnTo>
                    <a:pt x="47" y="3"/>
                  </a:lnTo>
                  <a:lnTo>
                    <a:pt x="54" y="2"/>
                  </a:lnTo>
                  <a:lnTo>
                    <a:pt x="61" y="1"/>
                  </a:lnTo>
                  <a:lnTo>
                    <a:pt x="68" y="0"/>
                  </a:lnTo>
                  <a:lnTo>
                    <a:pt x="1026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3" name="Freeform 67"/>
            <p:cNvSpPr>
              <a:spLocks noEditPoints="1"/>
            </p:cNvSpPr>
            <p:nvPr/>
          </p:nvSpPr>
          <p:spPr bwMode="auto">
            <a:xfrm>
              <a:off x="1972" y="1973"/>
              <a:ext cx="1097" cy="409"/>
            </a:xfrm>
            <a:custGeom>
              <a:avLst/>
              <a:gdLst>
                <a:gd name="T0" fmla="*/ 56 w 1097"/>
                <a:gd name="T1" fmla="*/ 6 h 409"/>
                <a:gd name="T2" fmla="*/ 39 w 1097"/>
                <a:gd name="T3" fmla="*/ 13 h 409"/>
                <a:gd name="T4" fmla="*/ 24 w 1097"/>
                <a:gd name="T5" fmla="*/ 24 h 409"/>
                <a:gd name="T6" fmla="*/ 13 w 1097"/>
                <a:gd name="T7" fmla="*/ 39 h 409"/>
                <a:gd name="T8" fmla="*/ 6 w 1097"/>
                <a:gd name="T9" fmla="*/ 57 h 409"/>
                <a:gd name="T10" fmla="*/ 5 w 1097"/>
                <a:gd name="T11" fmla="*/ 340 h 409"/>
                <a:gd name="T12" fmla="*/ 8 w 1097"/>
                <a:gd name="T13" fmla="*/ 359 h 409"/>
                <a:gd name="T14" fmla="*/ 16 w 1097"/>
                <a:gd name="T15" fmla="*/ 376 h 409"/>
                <a:gd name="T16" fmla="*/ 28 w 1097"/>
                <a:gd name="T17" fmla="*/ 390 h 409"/>
                <a:gd name="T18" fmla="*/ 44 w 1097"/>
                <a:gd name="T19" fmla="*/ 399 h 409"/>
                <a:gd name="T20" fmla="*/ 63 w 1097"/>
                <a:gd name="T21" fmla="*/ 404 h 409"/>
                <a:gd name="T22" fmla="*/ 1035 w 1097"/>
                <a:gd name="T23" fmla="*/ 404 h 409"/>
                <a:gd name="T24" fmla="*/ 1053 w 1097"/>
                <a:gd name="T25" fmla="*/ 399 h 409"/>
                <a:gd name="T26" fmla="*/ 1069 w 1097"/>
                <a:gd name="T27" fmla="*/ 390 h 409"/>
                <a:gd name="T28" fmla="*/ 1081 w 1097"/>
                <a:gd name="T29" fmla="*/ 376 h 409"/>
                <a:gd name="T30" fmla="*/ 1090 w 1097"/>
                <a:gd name="T31" fmla="*/ 359 h 409"/>
                <a:gd name="T32" fmla="*/ 1092 w 1097"/>
                <a:gd name="T33" fmla="*/ 340 h 409"/>
                <a:gd name="T34" fmla="*/ 1091 w 1097"/>
                <a:gd name="T35" fmla="*/ 57 h 409"/>
                <a:gd name="T36" fmla="*/ 1085 w 1097"/>
                <a:gd name="T37" fmla="*/ 39 h 409"/>
                <a:gd name="T38" fmla="*/ 1073 w 1097"/>
                <a:gd name="T39" fmla="*/ 24 h 409"/>
                <a:gd name="T40" fmla="*/ 1059 w 1097"/>
                <a:gd name="T41" fmla="*/ 13 h 409"/>
                <a:gd name="T42" fmla="*/ 1041 w 1097"/>
                <a:gd name="T43" fmla="*/ 6 h 409"/>
                <a:gd name="T44" fmla="*/ 70 w 1097"/>
                <a:gd name="T45" fmla="*/ 5 h 409"/>
                <a:gd name="T46" fmla="*/ 1042 w 1097"/>
                <a:gd name="T47" fmla="*/ 2 h 409"/>
                <a:gd name="T48" fmla="*/ 1061 w 1097"/>
                <a:gd name="T49" fmla="*/ 9 h 409"/>
                <a:gd name="T50" fmla="*/ 1077 w 1097"/>
                <a:gd name="T51" fmla="*/ 21 h 409"/>
                <a:gd name="T52" fmla="*/ 1089 w 1097"/>
                <a:gd name="T53" fmla="*/ 37 h 409"/>
                <a:gd name="T54" fmla="*/ 1096 w 1097"/>
                <a:gd name="T55" fmla="*/ 56 h 409"/>
                <a:gd name="T56" fmla="*/ 1097 w 1097"/>
                <a:gd name="T57" fmla="*/ 340 h 409"/>
                <a:gd name="T58" fmla="*/ 1094 w 1097"/>
                <a:gd name="T59" fmla="*/ 361 h 409"/>
                <a:gd name="T60" fmla="*/ 1085 w 1097"/>
                <a:gd name="T61" fmla="*/ 379 h 409"/>
                <a:gd name="T62" fmla="*/ 1072 w 1097"/>
                <a:gd name="T63" fmla="*/ 393 h 409"/>
                <a:gd name="T64" fmla="*/ 1055 w 1097"/>
                <a:gd name="T65" fmla="*/ 404 h 409"/>
                <a:gd name="T66" fmla="*/ 1035 w 1097"/>
                <a:gd name="T67" fmla="*/ 409 h 409"/>
                <a:gd name="T68" fmla="*/ 62 w 1097"/>
                <a:gd name="T69" fmla="*/ 409 h 409"/>
                <a:gd name="T70" fmla="*/ 42 w 1097"/>
                <a:gd name="T71" fmla="*/ 404 h 409"/>
                <a:gd name="T72" fmla="*/ 25 w 1097"/>
                <a:gd name="T73" fmla="*/ 393 h 409"/>
                <a:gd name="T74" fmla="*/ 12 w 1097"/>
                <a:gd name="T75" fmla="*/ 379 h 409"/>
                <a:gd name="T76" fmla="*/ 3 w 1097"/>
                <a:gd name="T77" fmla="*/ 360 h 409"/>
                <a:gd name="T78" fmla="*/ 0 w 1097"/>
                <a:gd name="T79" fmla="*/ 340 h 409"/>
                <a:gd name="T80" fmla="*/ 1 w 1097"/>
                <a:gd name="T81" fmla="*/ 56 h 409"/>
                <a:gd name="T82" fmla="*/ 8 w 1097"/>
                <a:gd name="T83" fmla="*/ 37 h 409"/>
                <a:gd name="T84" fmla="*/ 20 w 1097"/>
                <a:gd name="T85" fmla="*/ 21 h 409"/>
                <a:gd name="T86" fmla="*/ 36 w 1097"/>
                <a:gd name="T87" fmla="*/ 9 h 409"/>
                <a:gd name="T88" fmla="*/ 56 w 1097"/>
                <a:gd name="T89" fmla="*/ 2 h 409"/>
                <a:gd name="T90" fmla="*/ 1028 w 1097"/>
                <a:gd name="T91" fmla="*/ 0 h 40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097" h="409">
                  <a:moveTo>
                    <a:pt x="70" y="5"/>
                  </a:moveTo>
                  <a:lnTo>
                    <a:pt x="63" y="5"/>
                  </a:lnTo>
                  <a:lnTo>
                    <a:pt x="56" y="6"/>
                  </a:lnTo>
                  <a:lnTo>
                    <a:pt x="50" y="8"/>
                  </a:lnTo>
                  <a:lnTo>
                    <a:pt x="44" y="10"/>
                  </a:lnTo>
                  <a:lnTo>
                    <a:pt x="39" y="13"/>
                  </a:lnTo>
                  <a:lnTo>
                    <a:pt x="33" y="16"/>
                  </a:lnTo>
                  <a:lnTo>
                    <a:pt x="28" y="20"/>
                  </a:lnTo>
                  <a:lnTo>
                    <a:pt x="24" y="24"/>
                  </a:lnTo>
                  <a:lnTo>
                    <a:pt x="19" y="29"/>
                  </a:lnTo>
                  <a:lnTo>
                    <a:pt x="16" y="34"/>
                  </a:lnTo>
                  <a:lnTo>
                    <a:pt x="13" y="39"/>
                  </a:lnTo>
                  <a:lnTo>
                    <a:pt x="10" y="45"/>
                  </a:lnTo>
                  <a:lnTo>
                    <a:pt x="8" y="51"/>
                  </a:lnTo>
                  <a:lnTo>
                    <a:pt x="6" y="57"/>
                  </a:lnTo>
                  <a:lnTo>
                    <a:pt x="5" y="64"/>
                  </a:lnTo>
                  <a:lnTo>
                    <a:pt x="5" y="70"/>
                  </a:lnTo>
                  <a:lnTo>
                    <a:pt x="5" y="340"/>
                  </a:lnTo>
                  <a:lnTo>
                    <a:pt x="5" y="346"/>
                  </a:lnTo>
                  <a:lnTo>
                    <a:pt x="6" y="353"/>
                  </a:lnTo>
                  <a:lnTo>
                    <a:pt x="8" y="359"/>
                  </a:lnTo>
                  <a:lnTo>
                    <a:pt x="10" y="365"/>
                  </a:lnTo>
                  <a:lnTo>
                    <a:pt x="13" y="371"/>
                  </a:lnTo>
                  <a:lnTo>
                    <a:pt x="16" y="376"/>
                  </a:lnTo>
                  <a:lnTo>
                    <a:pt x="20" y="381"/>
                  </a:lnTo>
                  <a:lnTo>
                    <a:pt x="24" y="386"/>
                  </a:lnTo>
                  <a:lnTo>
                    <a:pt x="28" y="390"/>
                  </a:lnTo>
                  <a:lnTo>
                    <a:pt x="33" y="394"/>
                  </a:lnTo>
                  <a:lnTo>
                    <a:pt x="39" y="397"/>
                  </a:lnTo>
                  <a:lnTo>
                    <a:pt x="44" y="399"/>
                  </a:lnTo>
                  <a:lnTo>
                    <a:pt x="50" y="402"/>
                  </a:lnTo>
                  <a:lnTo>
                    <a:pt x="57" y="403"/>
                  </a:lnTo>
                  <a:lnTo>
                    <a:pt x="63" y="404"/>
                  </a:lnTo>
                  <a:lnTo>
                    <a:pt x="70" y="404"/>
                  </a:lnTo>
                  <a:lnTo>
                    <a:pt x="1028" y="404"/>
                  </a:lnTo>
                  <a:lnTo>
                    <a:pt x="1035" y="404"/>
                  </a:lnTo>
                  <a:lnTo>
                    <a:pt x="1041" y="403"/>
                  </a:lnTo>
                  <a:lnTo>
                    <a:pt x="1047" y="402"/>
                  </a:lnTo>
                  <a:lnTo>
                    <a:pt x="1053" y="399"/>
                  </a:lnTo>
                  <a:lnTo>
                    <a:pt x="1059" y="397"/>
                  </a:lnTo>
                  <a:lnTo>
                    <a:pt x="1064" y="393"/>
                  </a:lnTo>
                  <a:lnTo>
                    <a:pt x="1069" y="390"/>
                  </a:lnTo>
                  <a:lnTo>
                    <a:pt x="1074" y="385"/>
                  </a:lnTo>
                  <a:lnTo>
                    <a:pt x="1078" y="381"/>
                  </a:lnTo>
                  <a:lnTo>
                    <a:pt x="1081" y="376"/>
                  </a:lnTo>
                  <a:lnTo>
                    <a:pt x="1085" y="371"/>
                  </a:lnTo>
                  <a:lnTo>
                    <a:pt x="1087" y="365"/>
                  </a:lnTo>
                  <a:lnTo>
                    <a:pt x="1090" y="359"/>
                  </a:lnTo>
                  <a:lnTo>
                    <a:pt x="1091" y="353"/>
                  </a:lnTo>
                  <a:lnTo>
                    <a:pt x="1092" y="346"/>
                  </a:lnTo>
                  <a:lnTo>
                    <a:pt x="1092" y="340"/>
                  </a:lnTo>
                  <a:lnTo>
                    <a:pt x="1092" y="70"/>
                  </a:lnTo>
                  <a:lnTo>
                    <a:pt x="1092" y="63"/>
                  </a:lnTo>
                  <a:lnTo>
                    <a:pt x="1091" y="57"/>
                  </a:lnTo>
                  <a:lnTo>
                    <a:pt x="1089" y="51"/>
                  </a:lnTo>
                  <a:lnTo>
                    <a:pt x="1087" y="45"/>
                  </a:lnTo>
                  <a:lnTo>
                    <a:pt x="1085" y="39"/>
                  </a:lnTo>
                  <a:lnTo>
                    <a:pt x="1081" y="34"/>
                  </a:lnTo>
                  <a:lnTo>
                    <a:pt x="1078" y="29"/>
                  </a:lnTo>
                  <a:lnTo>
                    <a:pt x="1073" y="24"/>
                  </a:lnTo>
                  <a:lnTo>
                    <a:pt x="1069" y="20"/>
                  </a:lnTo>
                  <a:lnTo>
                    <a:pt x="1064" y="16"/>
                  </a:lnTo>
                  <a:lnTo>
                    <a:pt x="1059" y="13"/>
                  </a:lnTo>
                  <a:lnTo>
                    <a:pt x="1053" y="10"/>
                  </a:lnTo>
                  <a:lnTo>
                    <a:pt x="1047" y="8"/>
                  </a:lnTo>
                  <a:lnTo>
                    <a:pt x="1041" y="6"/>
                  </a:lnTo>
                  <a:lnTo>
                    <a:pt x="1034" y="5"/>
                  </a:lnTo>
                  <a:lnTo>
                    <a:pt x="1028" y="5"/>
                  </a:lnTo>
                  <a:lnTo>
                    <a:pt x="70" y="5"/>
                  </a:lnTo>
                  <a:close/>
                  <a:moveTo>
                    <a:pt x="1028" y="0"/>
                  </a:moveTo>
                  <a:lnTo>
                    <a:pt x="1035" y="1"/>
                  </a:lnTo>
                  <a:lnTo>
                    <a:pt x="1042" y="2"/>
                  </a:lnTo>
                  <a:lnTo>
                    <a:pt x="1049" y="3"/>
                  </a:lnTo>
                  <a:lnTo>
                    <a:pt x="1055" y="6"/>
                  </a:lnTo>
                  <a:lnTo>
                    <a:pt x="1061" y="9"/>
                  </a:lnTo>
                  <a:lnTo>
                    <a:pt x="1067" y="12"/>
                  </a:lnTo>
                  <a:lnTo>
                    <a:pt x="1072" y="16"/>
                  </a:lnTo>
                  <a:lnTo>
                    <a:pt x="1077" y="21"/>
                  </a:lnTo>
                  <a:lnTo>
                    <a:pt x="1082" y="26"/>
                  </a:lnTo>
                  <a:lnTo>
                    <a:pt x="1086" y="31"/>
                  </a:lnTo>
                  <a:lnTo>
                    <a:pt x="1089" y="37"/>
                  </a:lnTo>
                  <a:lnTo>
                    <a:pt x="1092" y="43"/>
                  </a:lnTo>
                  <a:lnTo>
                    <a:pt x="1094" y="50"/>
                  </a:lnTo>
                  <a:lnTo>
                    <a:pt x="1096" y="56"/>
                  </a:lnTo>
                  <a:lnTo>
                    <a:pt x="1097" y="63"/>
                  </a:lnTo>
                  <a:lnTo>
                    <a:pt x="1097" y="70"/>
                  </a:lnTo>
                  <a:lnTo>
                    <a:pt x="1097" y="340"/>
                  </a:lnTo>
                  <a:lnTo>
                    <a:pt x="1097" y="347"/>
                  </a:lnTo>
                  <a:lnTo>
                    <a:pt x="1096" y="354"/>
                  </a:lnTo>
                  <a:lnTo>
                    <a:pt x="1094" y="361"/>
                  </a:lnTo>
                  <a:lnTo>
                    <a:pt x="1092" y="367"/>
                  </a:lnTo>
                  <a:lnTo>
                    <a:pt x="1089" y="373"/>
                  </a:lnTo>
                  <a:lnTo>
                    <a:pt x="1085" y="379"/>
                  </a:lnTo>
                  <a:lnTo>
                    <a:pt x="1081" y="384"/>
                  </a:lnTo>
                  <a:lnTo>
                    <a:pt x="1077" y="389"/>
                  </a:lnTo>
                  <a:lnTo>
                    <a:pt x="1072" y="393"/>
                  </a:lnTo>
                  <a:lnTo>
                    <a:pt x="1067" y="398"/>
                  </a:lnTo>
                  <a:lnTo>
                    <a:pt x="1061" y="401"/>
                  </a:lnTo>
                  <a:lnTo>
                    <a:pt x="1055" y="404"/>
                  </a:lnTo>
                  <a:lnTo>
                    <a:pt x="1048" y="406"/>
                  </a:lnTo>
                  <a:lnTo>
                    <a:pt x="1042" y="408"/>
                  </a:lnTo>
                  <a:lnTo>
                    <a:pt x="1035" y="409"/>
                  </a:lnTo>
                  <a:lnTo>
                    <a:pt x="1028" y="409"/>
                  </a:lnTo>
                  <a:lnTo>
                    <a:pt x="69" y="409"/>
                  </a:lnTo>
                  <a:lnTo>
                    <a:pt x="62" y="409"/>
                  </a:lnTo>
                  <a:lnTo>
                    <a:pt x="55" y="408"/>
                  </a:lnTo>
                  <a:lnTo>
                    <a:pt x="49" y="406"/>
                  </a:lnTo>
                  <a:lnTo>
                    <a:pt x="42" y="404"/>
                  </a:lnTo>
                  <a:lnTo>
                    <a:pt x="36" y="401"/>
                  </a:lnTo>
                  <a:lnTo>
                    <a:pt x="31" y="397"/>
                  </a:lnTo>
                  <a:lnTo>
                    <a:pt x="25" y="393"/>
                  </a:lnTo>
                  <a:lnTo>
                    <a:pt x="20" y="389"/>
                  </a:lnTo>
                  <a:lnTo>
                    <a:pt x="16" y="384"/>
                  </a:lnTo>
                  <a:lnTo>
                    <a:pt x="12" y="379"/>
                  </a:lnTo>
                  <a:lnTo>
                    <a:pt x="8" y="373"/>
                  </a:lnTo>
                  <a:lnTo>
                    <a:pt x="5" y="367"/>
                  </a:lnTo>
                  <a:lnTo>
                    <a:pt x="3" y="360"/>
                  </a:lnTo>
                  <a:lnTo>
                    <a:pt x="1" y="354"/>
                  </a:lnTo>
                  <a:lnTo>
                    <a:pt x="0" y="347"/>
                  </a:lnTo>
                  <a:lnTo>
                    <a:pt x="0" y="340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1" y="56"/>
                  </a:lnTo>
                  <a:lnTo>
                    <a:pt x="3" y="49"/>
                  </a:lnTo>
                  <a:lnTo>
                    <a:pt x="5" y="43"/>
                  </a:lnTo>
                  <a:lnTo>
                    <a:pt x="8" y="37"/>
                  </a:lnTo>
                  <a:lnTo>
                    <a:pt x="12" y="31"/>
                  </a:lnTo>
                  <a:lnTo>
                    <a:pt x="16" y="26"/>
                  </a:lnTo>
                  <a:lnTo>
                    <a:pt x="20" y="21"/>
                  </a:lnTo>
                  <a:lnTo>
                    <a:pt x="25" y="16"/>
                  </a:lnTo>
                  <a:lnTo>
                    <a:pt x="31" y="12"/>
                  </a:lnTo>
                  <a:lnTo>
                    <a:pt x="36" y="9"/>
                  </a:lnTo>
                  <a:lnTo>
                    <a:pt x="43" y="6"/>
                  </a:lnTo>
                  <a:lnTo>
                    <a:pt x="49" y="3"/>
                  </a:lnTo>
                  <a:lnTo>
                    <a:pt x="56" y="2"/>
                  </a:lnTo>
                  <a:lnTo>
                    <a:pt x="63" y="1"/>
                  </a:lnTo>
                  <a:lnTo>
                    <a:pt x="70" y="0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" name="Rectangle 68"/>
            <p:cNvSpPr>
              <a:spLocks noChangeArrowheads="1"/>
            </p:cNvSpPr>
            <p:nvPr/>
          </p:nvSpPr>
          <p:spPr bwMode="auto">
            <a:xfrm>
              <a:off x="2062" y="2038"/>
              <a:ext cx="105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ct val="110000"/>
                </a:lnSpc>
                <a:spcBef>
                  <a:spcPts val="1200"/>
                </a:spcBef>
                <a:defRPr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ts val="6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2"/>
                </a:buClr>
                <a:buFont typeface="Symbol" panose="05050102010706020507" pitchFamily="18" charset="2"/>
                <a:buChar char="·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110000"/>
                </a:lnSpc>
                <a:buFont typeface="Symbol" panose="05050102010706020507" pitchFamily="18" charset="2"/>
                <a:buChar char="·"/>
                <a:defRPr sz="1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110000"/>
                </a:lnSpc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fr-FR" altLang="fr-FR" sz="1100" b="0" dirty="0">
                  <a:solidFill>
                    <a:srgbClr val="000000"/>
                  </a:solidFill>
                </a:rPr>
                <a:t>Avec localisation pleurale </a:t>
              </a:r>
              <a:endParaRPr lang="fr-FR" altLang="fr-FR" b="0" dirty="0">
                <a:solidFill>
                  <a:schemeClr val="tx1"/>
                </a:solidFill>
              </a:endParaRPr>
            </a:p>
          </p:txBody>
        </p:sp>
        <p:sp>
          <p:nvSpPr>
            <p:cNvPr id="145" name="Rectangle 69"/>
            <p:cNvSpPr>
              <a:spLocks noChangeArrowheads="1"/>
            </p:cNvSpPr>
            <p:nvPr/>
          </p:nvSpPr>
          <p:spPr bwMode="auto">
            <a:xfrm>
              <a:off x="2136" y="2144"/>
              <a:ext cx="909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ct val="110000"/>
                </a:lnSpc>
                <a:spcBef>
                  <a:spcPts val="1200"/>
                </a:spcBef>
                <a:defRPr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ts val="6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2"/>
                </a:buClr>
                <a:buFont typeface="Symbol" panose="05050102010706020507" pitchFamily="18" charset="2"/>
                <a:buChar char="·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110000"/>
                </a:lnSpc>
                <a:buFont typeface="Symbol" panose="05050102010706020507" pitchFamily="18" charset="2"/>
                <a:buChar char="·"/>
                <a:defRPr sz="1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110000"/>
                </a:lnSpc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fr-FR" altLang="fr-FR" sz="1100" b="0" dirty="0">
                  <a:solidFill>
                    <a:srgbClr val="000000"/>
                  </a:solidFill>
                </a:rPr>
                <a:t>ou ganglionnaire intra </a:t>
              </a:r>
              <a:endParaRPr lang="fr-FR" altLang="fr-FR" b="0" dirty="0">
                <a:solidFill>
                  <a:schemeClr val="tx1"/>
                </a:solidFill>
              </a:endParaRPr>
            </a:p>
          </p:txBody>
        </p:sp>
        <p:sp>
          <p:nvSpPr>
            <p:cNvPr id="146" name="Rectangle 70"/>
            <p:cNvSpPr>
              <a:spLocks noChangeArrowheads="1"/>
            </p:cNvSpPr>
            <p:nvPr/>
          </p:nvSpPr>
          <p:spPr bwMode="auto">
            <a:xfrm>
              <a:off x="2231" y="2250"/>
              <a:ext cx="63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ct val="110000"/>
                </a:lnSpc>
                <a:spcBef>
                  <a:spcPts val="1200"/>
                </a:spcBef>
                <a:defRPr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ts val="6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2"/>
                </a:buClr>
                <a:buFont typeface="Symbol" panose="05050102010706020507" pitchFamily="18" charset="2"/>
                <a:buChar char="·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110000"/>
                </a:lnSpc>
                <a:buFont typeface="Symbol" panose="05050102010706020507" pitchFamily="18" charset="2"/>
                <a:buChar char="·"/>
                <a:defRPr sz="1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110000"/>
                </a:lnSpc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fr-FR" altLang="fr-FR" sz="1100" b="0" dirty="0">
                  <a:solidFill>
                    <a:srgbClr val="000000"/>
                  </a:solidFill>
                </a:rPr>
                <a:t>thoracique : </a:t>
              </a:r>
              <a:r>
                <a:rPr lang="fr-FR" altLang="fr-FR" sz="1100" dirty="0" smtClean="0">
                  <a:solidFill>
                    <a:srgbClr val="000000"/>
                  </a:solidFill>
                </a:rPr>
                <a:t>507</a:t>
              </a:r>
              <a:endParaRPr lang="fr-FR" altLang="fr-FR" sz="1100" dirty="0">
                <a:solidFill>
                  <a:srgbClr val="000000"/>
                </a:solidFill>
              </a:endParaRPr>
            </a:p>
          </p:txBody>
        </p:sp>
        <p:sp>
          <p:nvSpPr>
            <p:cNvPr id="147" name="Freeform 71"/>
            <p:cNvSpPr>
              <a:spLocks/>
            </p:cNvSpPr>
            <p:nvPr/>
          </p:nvSpPr>
          <p:spPr bwMode="auto">
            <a:xfrm>
              <a:off x="1969" y="2581"/>
              <a:ext cx="1098" cy="404"/>
            </a:xfrm>
            <a:custGeom>
              <a:avLst/>
              <a:gdLst>
                <a:gd name="T0" fmla="*/ 0 w 9144"/>
                <a:gd name="T1" fmla="*/ 0 h 3360"/>
                <a:gd name="T2" fmla="*/ 0 w 9144"/>
                <a:gd name="T3" fmla="*/ 0 h 3360"/>
                <a:gd name="T4" fmla="*/ 0 w 9144"/>
                <a:gd name="T5" fmla="*/ 0 h 3360"/>
                <a:gd name="T6" fmla="*/ 0 w 9144"/>
                <a:gd name="T7" fmla="*/ 0 h 3360"/>
                <a:gd name="T8" fmla="*/ 0 w 9144"/>
                <a:gd name="T9" fmla="*/ 0 h 3360"/>
                <a:gd name="T10" fmla="*/ 0 w 9144"/>
                <a:gd name="T11" fmla="*/ 0 h 3360"/>
                <a:gd name="T12" fmla="*/ 0 w 9144"/>
                <a:gd name="T13" fmla="*/ 0 h 3360"/>
                <a:gd name="T14" fmla="*/ 0 w 9144"/>
                <a:gd name="T15" fmla="*/ 0 h 3360"/>
                <a:gd name="T16" fmla="*/ 0 w 9144"/>
                <a:gd name="T17" fmla="*/ 0 h 33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144" h="3360">
                  <a:moveTo>
                    <a:pt x="561" y="0"/>
                  </a:moveTo>
                  <a:cubicBezTo>
                    <a:pt x="252" y="0"/>
                    <a:pt x="0" y="252"/>
                    <a:pt x="0" y="561"/>
                  </a:cubicBezTo>
                  <a:lnTo>
                    <a:pt x="0" y="2802"/>
                  </a:lnTo>
                  <a:cubicBezTo>
                    <a:pt x="0" y="3112"/>
                    <a:pt x="252" y="3360"/>
                    <a:pt x="561" y="3360"/>
                  </a:cubicBezTo>
                  <a:lnTo>
                    <a:pt x="8587" y="3360"/>
                  </a:lnTo>
                  <a:cubicBezTo>
                    <a:pt x="8896" y="3360"/>
                    <a:pt x="9144" y="3112"/>
                    <a:pt x="9144" y="2802"/>
                  </a:cubicBezTo>
                  <a:lnTo>
                    <a:pt x="9144" y="561"/>
                  </a:lnTo>
                  <a:cubicBezTo>
                    <a:pt x="9144" y="252"/>
                    <a:pt x="8896" y="0"/>
                    <a:pt x="8587" y="0"/>
                  </a:cubicBezTo>
                  <a:lnTo>
                    <a:pt x="561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8" name="Freeform 72"/>
            <p:cNvSpPr>
              <a:spLocks noEditPoints="1"/>
            </p:cNvSpPr>
            <p:nvPr/>
          </p:nvSpPr>
          <p:spPr bwMode="auto">
            <a:xfrm>
              <a:off x="1969" y="2581"/>
              <a:ext cx="1098" cy="404"/>
            </a:xfrm>
            <a:custGeom>
              <a:avLst/>
              <a:gdLst>
                <a:gd name="T0" fmla="*/ 54 w 1098"/>
                <a:gd name="T1" fmla="*/ 2 h 404"/>
                <a:gd name="T2" fmla="*/ 36 w 1098"/>
                <a:gd name="T3" fmla="*/ 9 h 404"/>
                <a:gd name="T4" fmla="*/ 21 w 1098"/>
                <a:gd name="T5" fmla="*/ 21 h 404"/>
                <a:gd name="T6" fmla="*/ 9 w 1098"/>
                <a:gd name="T7" fmla="*/ 36 h 404"/>
                <a:gd name="T8" fmla="*/ 2 w 1098"/>
                <a:gd name="T9" fmla="*/ 54 h 404"/>
                <a:gd name="T10" fmla="*/ 1 w 1098"/>
                <a:gd name="T11" fmla="*/ 337 h 404"/>
                <a:gd name="T12" fmla="*/ 4 w 1098"/>
                <a:gd name="T13" fmla="*/ 357 h 404"/>
                <a:gd name="T14" fmla="*/ 12 w 1098"/>
                <a:gd name="T15" fmla="*/ 374 h 404"/>
                <a:gd name="T16" fmla="*/ 25 w 1098"/>
                <a:gd name="T17" fmla="*/ 388 h 404"/>
                <a:gd name="T18" fmla="*/ 42 w 1098"/>
                <a:gd name="T19" fmla="*/ 398 h 404"/>
                <a:gd name="T20" fmla="*/ 61 w 1098"/>
                <a:gd name="T21" fmla="*/ 403 h 404"/>
                <a:gd name="T22" fmla="*/ 1038 w 1098"/>
                <a:gd name="T23" fmla="*/ 403 h 404"/>
                <a:gd name="T24" fmla="*/ 1057 w 1098"/>
                <a:gd name="T25" fmla="*/ 398 h 404"/>
                <a:gd name="T26" fmla="*/ 1073 w 1098"/>
                <a:gd name="T27" fmla="*/ 388 h 404"/>
                <a:gd name="T28" fmla="*/ 1086 w 1098"/>
                <a:gd name="T29" fmla="*/ 374 h 404"/>
                <a:gd name="T30" fmla="*/ 1094 w 1098"/>
                <a:gd name="T31" fmla="*/ 357 h 404"/>
                <a:gd name="T32" fmla="*/ 1097 w 1098"/>
                <a:gd name="T33" fmla="*/ 337 h 404"/>
                <a:gd name="T34" fmla="*/ 1096 w 1098"/>
                <a:gd name="T35" fmla="*/ 54 h 404"/>
                <a:gd name="T36" fmla="*/ 1089 w 1098"/>
                <a:gd name="T37" fmla="*/ 36 h 404"/>
                <a:gd name="T38" fmla="*/ 1078 w 1098"/>
                <a:gd name="T39" fmla="*/ 21 h 404"/>
                <a:gd name="T40" fmla="*/ 1063 w 1098"/>
                <a:gd name="T41" fmla="*/ 9 h 404"/>
                <a:gd name="T42" fmla="*/ 1044 w 1098"/>
                <a:gd name="T43" fmla="*/ 2 h 404"/>
                <a:gd name="T44" fmla="*/ 68 w 1098"/>
                <a:gd name="T45" fmla="*/ 1 h 404"/>
                <a:gd name="T46" fmla="*/ 1045 w 1098"/>
                <a:gd name="T47" fmla="*/ 1 h 404"/>
                <a:gd name="T48" fmla="*/ 1063 w 1098"/>
                <a:gd name="T49" fmla="*/ 8 h 404"/>
                <a:gd name="T50" fmla="*/ 1079 w 1098"/>
                <a:gd name="T51" fmla="*/ 20 h 404"/>
                <a:gd name="T52" fmla="*/ 1090 w 1098"/>
                <a:gd name="T53" fmla="*/ 35 h 404"/>
                <a:gd name="T54" fmla="*/ 1097 w 1098"/>
                <a:gd name="T55" fmla="*/ 54 h 404"/>
                <a:gd name="T56" fmla="*/ 1098 w 1098"/>
                <a:gd name="T57" fmla="*/ 337 h 404"/>
                <a:gd name="T58" fmla="*/ 1095 w 1098"/>
                <a:gd name="T59" fmla="*/ 357 h 404"/>
                <a:gd name="T60" fmla="*/ 1087 w 1098"/>
                <a:gd name="T61" fmla="*/ 374 h 404"/>
                <a:gd name="T62" fmla="*/ 1074 w 1098"/>
                <a:gd name="T63" fmla="*/ 389 h 404"/>
                <a:gd name="T64" fmla="*/ 1057 w 1098"/>
                <a:gd name="T65" fmla="*/ 399 h 404"/>
                <a:gd name="T66" fmla="*/ 1038 w 1098"/>
                <a:gd name="T67" fmla="*/ 404 h 404"/>
                <a:gd name="T68" fmla="*/ 61 w 1098"/>
                <a:gd name="T69" fmla="*/ 404 h 404"/>
                <a:gd name="T70" fmla="*/ 41 w 1098"/>
                <a:gd name="T71" fmla="*/ 399 h 404"/>
                <a:gd name="T72" fmla="*/ 25 w 1098"/>
                <a:gd name="T73" fmla="*/ 389 h 404"/>
                <a:gd name="T74" fmla="*/ 12 w 1098"/>
                <a:gd name="T75" fmla="*/ 374 h 404"/>
                <a:gd name="T76" fmla="*/ 3 w 1098"/>
                <a:gd name="T77" fmla="*/ 357 h 404"/>
                <a:gd name="T78" fmla="*/ 0 w 1098"/>
                <a:gd name="T79" fmla="*/ 337 h 404"/>
                <a:gd name="T80" fmla="*/ 1 w 1098"/>
                <a:gd name="T81" fmla="*/ 54 h 404"/>
                <a:gd name="T82" fmla="*/ 8 w 1098"/>
                <a:gd name="T83" fmla="*/ 35 h 404"/>
                <a:gd name="T84" fmla="*/ 20 w 1098"/>
                <a:gd name="T85" fmla="*/ 20 h 404"/>
                <a:gd name="T86" fmla="*/ 35 w 1098"/>
                <a:gd name="T87" fmla="*/ 8 h 404"/>
                <a:gd name="T88" fmla="*/ 54 w 1098"/>
                <a:gd name="T89" fmla="*/ 1 h 404"/>
                <a:gd name="T90" fmla="*/ 1031 w 1098"/>
                <a:gd name="T91" fmla="*/ 0 h 4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098" h="404">
                  <a:moveTo>
                    <a:pt x="68" y="1"/>
                  </a:moveTo>
                  <a:lnTo>
                    <a:pt x="61" y="1"/>
                  </a:lnTo>
                  <a:lnTo>
                    <a:pt x="54" y="2"/>
                  </a:lnTo>
                  <a:lnTo>
                    <a:pt x="48" y="4"/>
                  </a:lnTo>
                  <a:lnTo>
                    <a:pt x="42" y="6"/>
                  </a:lnTo>
                  <a:lnTo>
                    <a:pt x="36" y="9"/>
                  </a:lnTo>
                  <a:lnTo>
                    <a:pt x="30" y="12"/>
                  </a:lnTo>
                  <a:lnTo>
                    <a:pt x="25" y="16"/>
                  </a:lnTo>
                  <a:lnTo>
                    <a:pt x="21" y="21"/>
                  </a:lnTo>
                  <a:lnTo>
                    <a:pt x="16" y="25"/>
                  </a:lnTo>
                  <a:lnTo>
                    <a:pt x="12" y="30"/>
                  </a:lnTo>
                  <a:lnTo>
                    <a:pt x="9" y="36"/>
                  </a:lnTo>
                  <a:lnTo>
                    <a:pt x="6" y="42"/>
                  </a:lnTo>
                  <a:lnTo>
                    <a:pt x="4" y="48"/>
                  </a:lnTo>
                  <a:lnTo>
                    <a:pt x="2" y="54"/>
                  </a:lnTo>
                  <a:lnTo>
                    <a:pt x="1" y="61"/>
                  </a:lnTo>
                  <a:lnTo>
                    <a:pt x="1" y="68"/>
                  </a:lnTo>
                  <a:lnTo>
                    <a:pt x="1" y="337"/>
                  </a:lnTo>
                  <a:lnTo>
                    <a:pt x="1" y="344"/>
                  </a:lnTo>
                  <a:lnTo>
                    <a:pt x="2" y="350"/>
                  </a:lnTo>
                  <a:lnTo>
                    <a:pt x="4" y="357"/>
                  </a:lnTo>
                  <a:lnTo>
                    <a:pt x="6" y="363"/>
                  </a:lnTo>
                  <a:lnTo>
                    <a:pt x="9" y="368"/>
                  </a:lnTo>
                  <a:lnTo>
                    <a:pt x="12" y="374"/>
                  </a:lnTo>
                  <a:lnTo>
                    <a:pt x="16" y="379"/>
                  </a:lnTo>
                  <a:lnTo>
                    <a:pt x="21" y="384"/>
                  </a:lnTo>
                  <a:lnTo>
                    <a:pt x="25" y="388"/>
                  </a:lnTo>
                  <a:lnTo>
                    <a:pt x="30" y="392"/>
                  </a:lnTo>
                  <a:lnTo>
                    <a:pt x="36" y="395"/>
                  </a:lnTo>
                  <a:lnTo>
                    <a:pt x="42" y="398"/>
                  </a:lnTo>
                  <a:lnTo>
                    <a:pt x="48" y="400"/>
                  </a:lnTo>
                  <a:lnTo>
                    <a:pt x="54" y="402"/>
                  </a:lnTo>
                  <a:lnTo>
                    <a:pt x="61" y="403"/>
                  </a:lnTo>
                  <a:lnTo>
                    <a:pt x="68" y="403"/>
                  </a:lnTo>
                  <a:lnTo>
                    <a:pt x="1031" y="403"/>
                  </a:lnTo>
                  <a:lnTo>
                    <a:pt x="1038" y="403"/>
                  </a:lnTo>
                  <a:lnTo>
                    <a:pt x="1044" y="402"/>
                  </a:lnTo>
                  <a:lnTo>
                    <a:pt x="1051" y="400"/>
                  </a:lnTo>
                  <a:lnTo>
                    <a:pt x="1057" y="398"/>
                  </a:lnTo>
                  <a:lnTo>
                    <a:pt x="1063" y="395"/>
                  </a:lnTo>
                  <a:lnTo>
                    <a:pt x="1068" y="392"/>
                  </a:lnTo>
                  <a:lnTo>
                    <a:pt x="1073" y="388"/>
                  </a:lnTo>
                  <a:lnTo>
                    <a:pt x="1078" y="384"/>
                  </a:lnTo>
                  <a:lnTo>
                    <a:pt x="1082" y="379"/>
                  </a:lnTo>
                  <a:lnTo>
                    <a:pt x="1086" y="374"/>
                  </a:lnTo>
                  <a:lnTo>
                    <a:pt x="1089" y="368"/>
                  </a:lnTo>
                  <a:lnTo>
                    <a:pt x="1092" y="363"/>
                  </a:lnTo>
                  <a:lnTo>
                    <a:pt x="1094" y="357"/>
                  </a:lnTo>
                  <a:lnTo>
                    <a:pt x="1096" y="350"/>
                  </a:lnTo>
                  <a:lnTo>
                    <a:pt x="1097" y="343"/>
                  </a:lnTo>
                  <a:lnTo>
                    <a:pt x="1097" y="337"/>
                  </a:lnTo>
                  <a:lnTo>
                    <a:pt x="1097" y="68"/>
                  </a:lnTo>
                  <a:lnTo>
                    <a:pt x="1097" y="61"/>
                  </a:lnTo>
                  <a:lnTo>
                    <a:pt x="1096" y="54"/>
                  </a:lnTo>
                  <a:lnTo>
                    <a:pt x="1094" y="48"/>
                  </a:lnTo>
                  <a:lnTo>
                    <a:pt x="1092" y="42"/>
                  </a:lnTo>
                  <a:lnTo>
                    <a:pt x="1089" y="36"/>
                  </a:lnTo>
                  <a:lnTo>
                    <a:pt x="1086" y="30"/>
                  </a:lnTo>
                  <a:lnTo>
                    <a:pt x="1082" y="25"/>
                  </a:lnTo>
                  <a:lnTo>
                    <a:pt x="1078" y="21"/>
                  </a:lnTo>
                  <a:lnTo>
                    <a:pt x="1073" y="16"/>
                  </a:lnTo>
                  <a:lnTo>
                    <a:pt x="1068" y="12"/>
                  </a:lnTo>
                  <a:lnTo>
                    <a:pt x="1063" y="9"/>
                  </a:lnTo>
                  <a:lnTo>
                    <a:pt x="1057" y="6"/>
                  </a:lnTo>
                  <a:lnTo>
                    <a:pt x="1051" y="4"/>
                  </a:lnTo>
                  <a:lnTo>
                    <a:pt x="1044" y="2"/>
                  </a:lnTo>
                  <a:lnTo>
                    <a:pt x="1038" y="1"/>
                  </a:lnTo>
                  <a:lnTo>
                    <a:pt x="1031" y="1"/>
                  </a:lnTo>
                  <a:lnTo>
                    <a:pt x="68" y="1"/>
                  </a:lnTo>
                  <a:close/>
                  <a:moveTo>
                    <a:pt x="1031" y="0"/>
                  </a:moveTo>
                  <a:lnTo>
                    <a:pt x="1038" y="0"/>
                  </a:lnTo>
                  <a:lnTo>
                    <a:pt x="1045" y="1"/>
                  </a:lnTo>
                  <a:lnTo>
                    <a:pt x="1051" y="3"/>
                  </a:lnTo>
                  <a:lnTo>
                    <a:pt x="1057" y="5"/>
                  </a:lnTo>
                  <a:lnTo>
                    <a:pt x="1063" y="8"/>
                  </a:lnTo>
                  <a:lnTo>
                    <a:pt x="1069" y="12"/>
                  </a:lnTo>
                  <a:lnTo>
                    <a:pt x="1074" y="16"/>
                  </a:lnTo>
                  <a:lnTo>
                    <a:pt x="1079" y="20"/>
                  </a:lnTo>
                  <a:lnTo>
                    <a:pt x="1083" y="25"/>
                  </a:lnTo>
                  <a:lnTo>
                    <a:pt x="1087" y="30"/>
                  </a:lnTo>
                  <a:lnTo>
                    <a:pt x="1090" y="35"/>
                  </a:lnTo>
                  <a:lnTo>
                    <a:pt x="1093" y="41"/>
                  </a:lnTo>
                  <a:lnTo>
                    <a:pt x="1095" y="48"/>
                  </a:lnTo>
                  <a:lnTo>
                    <a:pt x="1097" y="54"/>
                  </a:lnTo>
                  <a:lnTo>
                    <a:pt x="1098" y="61"/>
                  </a:lnTo>
                  <a:lnTo>
                    <a:pt x="1098" y="68"/>
                  </a:lnTo>
                  <a:lnTo>
                    <a:pt x="1098" y="337"/>
                  </a:lnTo>
                  <a:lnTo>
                    <a:pt x="1098" y="344"/>
                  </a:lnTo>
                  <a:lnTo>
                    <a:pt x="1097" y="350"/>
                  </a:lnTo>
                  <a:lnTo>
                    <a:pt x="1095" y="357"/>
                  </a:lnTo>
                  <a:lnTo>
                    <a:pt x="1093" y="363"/>
                  </a:lnTo>
                  <a:lnTo>
                    <a:pt x="1090" y="369"/>
                  </a:lnTo>
                  <a:lnTo>
                    <a:pt x="1087" y="374"/>
                  </a:lnTo>
                  <a:lnTo>
                    <a:pt x="1083" y="380"/>
                  </a:lnTo>
                  <a:lnTo>
                    <a:pt x="1079" y="384"/>
                  </a:lnTo>
                  <a:lnTo>
                    <a:pt x="1074" y="389"/>
                  </a:lnTo>
                  <a:lnTo>
                    <a:pt x="1069" y="393"/>
                  </a:lnTo>
                  <a:lnTo>
                    <a:pt x="1063" y="396"/>
                  </a:lnTo>
                  <a:lnTo>
                    <a:pt x="1057" y="399"/>
                  </a:lnTo>
                  <a:lnTo>
                    <a:pt x="1051" y="401"/>
                  </a:lnTo>
                  <a:lnTo>
                    <a:pt x="1045" y="403"/>
                  </a:lnTo>
                  <a:lnTo>
                    <a:pt x="1038" y="404"/>
                  </a:lnTo>
                  <a:lnTo>
                    <a:pt x="1031" y="404"/>
                  </a:lnTo>
                  <a:lnTo>
                    <a:pt x="68" y="404"/>
                  </a:lnTo>
                  <a:lnTo>
                    <a:pt x="61" y="404"/>
                  </a:lnTo>
                  <a:lnTo>
                    <a:pt x="54" y="403"/>
                  </a:lnTo>
                  <a:lnTo>
                    <a:pt x="48" y="401"/>
                  </a:lnTo>
                  <a:lnTo>
                    <a:pt x="41" y="399"/>
                  </a:lnTo>
                  <a:lnTo>
                    <a:pt x="35" y="396"/>
                  </a:lnTo>
                  <a:lnTo>
                    <a:pt x="30" y="393"/>
                  </a:lnTo>
                  <a:lnTo>
                    <a:pt x="25" y="389"/>
                  </a:lnTo>
                  <a:lnTo>
                    <a:pt x="20" y="384"/>
                  </a:lnTo>
                  <a:lnTo>
                    <a:pt x="15" y="380"/>
                  </a:lnTo>
                  <a:lnTo>
                    <a:pt x="12" y="374"/>
                  </a:lnTo>
                  <a:lnTo>
                    <a:pt x="8" y="369"/>
                  </a:lnTo>
                  <a:lnTo>
                    <a:pt x="5" y="363"/>
                  </a:lnTo>
                  <a:lnTo>
                    <a:pt x="3" y="357"/>
                  </a:lnTo>
                  <a:lnTo>
                    <a:pt x="1" y="350"/>
                  </a:lnTo>
                  <a:lnTo>
                    <a:pt x="0" y="344"/>
                  </a:lnTo>
                  <a:lnTo>
                    <a:pt x="0" y="337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3" y="48"/>
                  </a:lnTo>
                  <a:lnTo>
                    <a:pt x="5" y="41"/>
                  </a:lnTo>
                  <a:lnTo>
                    <a:pt x="8" y="35"/>
                  </a:lnTo>
                  <a:lnTo>
                    <a:pt x="12" y="30"/>
                  </a:lnTo>
                  <a:lnTo>
                    <a:pt x="16" y="25"/>
                  </a:lnTo>
                  <a:lnTo>
                    <a:pt x="20" y="20"/>
                  </a:lnTo>
                  <a:lnTo>
                    <a:pt x="25" y="15"/>
                  </a:lnTo>
                  <a:lnTo>
                    <a:pt x="30" y="12"/>
                  </a:lnTo>
                  <a:lnTo>
                    <a:pt x="35" y="8"/>
                  </a:lnTo>
                  <a:lnTo>
                    <a:pt x="41" y="5"/>
                  </a:lnTo>
                  <a:lnTo>
                    <a:pt x="48" y="3"/>
                  </a:lnTo>
                  <a:lnTo>
                    <a:pt x="54" y="1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103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9" name="Freeform 73"/>
            <p:cNvSpPr>
              <a:spLocks noEditPoints="1"/>
            </p:cNvSpPr>
            <p:nvPr/>
          </p:nvSpPr>
          <p:spPr bwMode="auto">
            <a:xfrm>
              <a:off x="1967" y="2579"/>
              <a:ext cx="1102" cy="408"/>
            </a:xfrm>
            <a:custGeom>
              <a:avLst/>
              <a:gdLst>
                <a:gd name="T0" fmla="*/ 57 w 1102"/>
                <a:gd name="T1" fmla="*/ 6 h 408"/>
                <a:gd name="T2" fmla="*/ 39 w 1102"/>
                <a:gd name="T3" fmla="*/ 13 h 408"/>
                <a:gd name="T4" fmla="*/ 24 w 1102"/>
                <a:gd name="T5" fmla="*/ 24 h 408"/>
                <a:gd name="T6" fmla="*/ 13 w 1102"/>
                <a:gd name="T7" fmla="*/ 39 h 408"/>
                <a:gd name="T8" fmla="*/ 6 w 1102"/>
                <a:gd name="T9" fmla="*/ 57 h 408"/>
                <a:gd name="T10" fmla="*/ 5 w 1102"/>
                <a:gd name="T11" fmla="*/ 339 h 408"/>
                <a:gd name="T12" fmla="*/ 8 w 1102"/>
                <a:gd name="T13" fmla="*/ 358 h 408"/>
                <a:gd name="T14" fmla="*/ 16 w 1102"/>
                <a:gd name="T15" fmla="*/ 375 h 408"/>
                <a:gd name="T16" fmla="*/ 29 w 1102"/>
                <a:gd name="T17" fmla="*/ 389 h 408"/>
                <a:gd name="T18" fmla="*/ 45 w 1102"/>
                <a:gd name="T19" fmla="*/ 398 h 408"/>
                <a:gd name="T20" fmla="*/ 63 w 1102"/>
                <a:gd name="T21" fmla="*/ 403 h 408"/>
                <a:gd name="T22" fmla="*/ 1040 w 1102"/>
                <a:gd name="T23" fmla="*/ 403 h 408"/>
                <a:gd name="T24" fmla="*/ 1058 w 1102"/>
                <a:gd name="T25" fmla="*/ 398 h 408"/>
                <a:gd name="T26" fmla="*/ 1074 w 1102"/>
                <a:gd name="T27" fmla="*/ 388 h 408"/>
                <a:gd name="T28" fmla="*/ 1086 w 1102"/>
                <a:gd name="T29" fmla="*/ 375 h 408"/>
                <a:gd name="T30" fmla="*/ 1095 w 1102"/>
                <a:gd name="T31" fmla="*/ 358 h 408"/>
                <a:gd name="T32" fmla="*/ 1097 w 1102"/>
                <a:gd name="T33" fmla="*/ 339 h 408"/>
                <a:gd name="T34" fmla="*/ 1096 w 1102"/>
                <a:gd name="T35" fmla="*/ 57 h 408"/>
                <a:gd name="T36" fmla="*/ 1090 w 1102"/>
                <a:gd name="T37" fmla="*/ 39 h 408"/>
                <a:gd name="T38" fmla="*/ 1078 w 1102"/>
                <a:gd name="T39" fmla="*/ 24 h 408"/>
                <a:gd name="T40" fmla="*/ 1064 w 1102"/>
                <a:gd name="T41" fmla="*/ 13 h 408"/>
                <a:gd name="T42" fmla="*/ 1046 w 1102"/>
                <a:gd name="T43" fmla="*/ 6 h 408"/>
                <a:gd name="T44" fmla="*/ 70 w 1102"/>
                <a:gd name="T45" fmla="*/ 5 h 408"/>
                <a:gd name="T46" fmla="*/ 1047 w 1102"/>
                <a:gd name="T47" fmla="*/ 2 h 408"/>
                <a:gd name="T48" fmla="*/ 1066 w 1102"/>
                <a:gd name="T49" fmla="*/ 9 h 408"/>
                <a:gd name="T50" fmla="*/ 1082 w 1102"/>
                <a:gd name="T51" fmla="*/ 21 h 408"/>
                <a:gd name="T52" fmla="*/ 1094 w 1102"/>
                <a:gd name="T53" fmla="*/ 37 h 408"/>
                <a:gd name="T54" fmla="*/ 1101 w 1102"/>
                <a:gd name="T55" fmla="*/ 56 h 408"/>
                <a:gd name="T56" fmla="*/ 1102 w 1102"/>
                <a:gd name="T57" fmla="*/ 339 h 408"/>
                <a:gd name="T58" fmla="*/ 1099 w 1102"/>
                <a:gd name="T59" fmla="*/ 360 h 408"/>
                <a:gd name="T60" fmla="*/ 1090 w 1102"/>
                <a:gd name="T61" fmla="*/ 378 h 408"/>
                <a:gd name="T62" fmla="*/ 1077 w 1102"/>
                <a:gd name="T63" fmla="*/ 392 h 408"/>
                <a:gd name="T64" fmla="*/ 1060 w 1102"/>
                <a:gd name="T65" fmla="*/ 403 h 408"/>
                <a:gd name="T66" fmla="*/ 1040 w 1102"/>
                <a:gd name="T67" fmla="*/ 408 h 408"/>
                <a:gd name="T68" fmla="*/ 63 w 1102"/>
                <a:gd name="T69" fmla="*/ 408 h 408"/>
                <a:gd name="T70" fmla="*/ 42 w 1102"/>
                <a:gd name="T71" fmla="*/ 403 h 408"/>
                <a:gd name="T72" fmla="*/ 25 w 1102"/>
                <a:gd name="T73" fmla="*/ 392 h 408"/>
                <a:gd name="T74" fmla="*/ 12 w 1102"/>
                <a:gd name="T75" fmla="*/ 377 h 408"/>
                <a:gd name="T76" fmla="*/ 3 w 1102"/>
                <a:gd name="T77" fmla="*/ 359 h 408"/>
                <a:gd name="T78" fmla="*/ 0 w 1102"/>
                <a:gd name="T79" fmla="*/ 339 h 408"/>
                <a:gd name="T80" fmla="*/ 2 w 1102"/>
                <a:gd name="T81" fmla="*/ 56 h 408"/>
                <a:gd name="T82" fmla="*/ 9 w 1102"/>
                <a:gd name="T83" fmla="*/ 36 h 408"/>
                <a:gd name="T84" fmla="*/ 21 w 1102"/>
                <a:gd name="T85" fmla="*/ 20 h 408"/>
                <a:gd name="T86" fmla="*/ 37 w 1102"/>
                <a:gd name="T87" fmla="*/ 9 h 408"/>
                <a:gd name="T88" fmla="*/ 56 w 1102"/>
                <a:gd name="T89" fmla="*/ 1 h 408"/>
                <a:gd name="T90" fmla="*/ 1033 w 1102"/>
                <a:gd name="T91" fmla="*/ 0 h 40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102" h="408">
                  <a:moveTo>
                    <a:pt x="70" y="5"/>
                  </a:moveTo>
                  <a:lnTo>
                    <a:pt x="63" y="5"/>
                  </a:lnTo>
                  <a:lnTo>
                    <a:pt x="57" y="6"/>
                  </a:lnTo>
                  <a:lnTo>
                    <a:pt x="50" y="8"/>
                  </a:lnTo>
                  <a:lnTo>
                    <a:pt x="44" y="10"/>
                  </a:lnTo>
                  <a:lnTo>
                    <a:pt x="39" y="13"/>
                  </a:lnTo>
                  <a:lnTo>
                    <a:pt x="33" y="16"/>
                  </a:lnTo>
                  <a:lnTo>
                    <a:pt x="28" y="20"/>
                  </a:lnTo>
                  <a:lnTo>
                    <a:pt x="24" y="24"/>
                  </a:lnTo>
                  <a:lnTo>
                    <a:pt x="20" y="29"/>
                  </a:lnTo>
                  <a:lnTo>
                    <a:pt x="16" y="34"/>
                  </a:lnTo>
                  <a:lnTo>
                    <a:pt x="13" y="39"/>
                  </a:lnTo>
                  <a:lnTo>
                    <a:pt x="10" y="45"/>
                  </a:lnTo>
                  <a:lnTo>
                    <a:pt x="8" y="51"/>
                  </a:lnTo>
                  <a:lnTo>
                    <a:pt x="6" y="57"/>
                  </a:lnTo>
                  <a:lnTo>
                    <a:pt x="5" y="63"/>
                  </a:lnTo>
                  <a:lnTo>
                    <a:pt x="5" y="70"/>
                  </a:lnTo>
                  <a:lnTo>
                    <a:pt x="5" y="339"/>
                  </a:lnTo>
                  <a:lnTo>
                    <a:pt x="5" y="345"/>
                  </a:lnTo>
                  <a:lnTo>
                    <a:pt x="6" y="352"/>
                  </a:lnTo>
                  <a:lnTo>
                    <a:pt x="8" y="358"/>
                  </a:lnTo>
                  <a:lnTo>
                    <a:pt x="10" y="364"/>
                  </a:lnTo>
                  <a:lnTo>
                    <a:pt x="13" y="370"/>
                  </a:lnTo>
                  <a:lnTo>
                    <a:pt x="16" y="375"/>
                  </a:lnTo>
                  <a:lnTo>
                    <a:pt x="20" y="380"/>
                  </a:lnTo>
                  <a:lnTo>
                    <a:pt x="24" y="384"/>
                  </a:lnTo>
                  <a:lnTo>
                    <a:pt x="29" y="389"/>
                  </a:lnTo>
                  <a:lnTo>
                    <a:pt x="34" y="392"/>
                  </a:lnTo>
                  <a:lnTo>
                    <a:pt x="39" y="396"/>
                  </a:lnTo>
                  <a:lnTo>
                    <a:pt x="45" y="398"/>
                  </a:lnTo>
                  <a:lnTo>
                    <a:pt x="51" y="400"/>
                  </a:lnTo>
                  <a:lnTo>
                    <a:pt x="57" y="402"/>
                  </a:lnTo>
                  <a:lnTo>
                    <a:pt x="63" y="403"/>
                  </a:lnTo>
                  <a:lnTo>
                    <a:pt x="70" y="403"/>
                  </a:lnTo>
                  <a:lnTo>
                    <a:pt x="1033" y="403"/>
                  </a:lnTo>
                  <a:lnTo>
                    <a:pt x="1040" y="403"/>
                  </a:lnTo>
                  <a:lnTo>
                    <a:pt x="1046" y="402"/>
                  </a:lnTo>
                  <a:lnTo>
                    <a:pt x="1052" y="400"/>
                  </a:lnTo>
                  <a:lnTo>
                    <a:pt x="1058" y="398"/>
                  </a:lnTo>
                  <a:lnTo>
                    <a:pt x="1064" y="395"/>
                  </a:lnTo>
                  <a:lnTo>
                    <a:pt x="1069" y="392"/>
                  </a:lnTo>
                  <a:lnTo>
                    <a:pt x="1074" y="388"/>
                  </a:lnTo>
                  <a:lnTo>
                    <a:pt x="1079" y="384"/>
                  </a:lnTo>
                  <a:lnTo>
                    <a:pt x="1083" y="380"/>
                  </a:lnTo>
                  <a:lnTo>
                    <a:pt x="1086" y="375"/>
                  </a:lnTo>
                  <a:lnTo>
                    <a:pt x="1090" y="369"/>
                  </a:lnTo>
                  <a:lnTo>
                    <a:pt x="1092" y="364"/>
                  </a:lnTo>
                  <a:lnTo>
                    <a:pt x="1095" y="358"/>
                  </a:lnTo>
                  <a:lnTo>
                    <a:pt x="1096" y="352"/>
                  </a:lnTo>
                  <a:lnTo>
                    <a:pt x="1097" y="345"/>
                  </a:lnTo>
                  <a:lnTo>
                    <a:pt x="1097" y="339"/>
                  </a:lnTo>
                  <a:lnTo>
                    <a:pt x="1097" y="70"/>
                  </a:lnTo>
                  <a:lnTo>
                    <a:pt x="1097" y="63"/>
                  </a:lnTo>
                  <a:lnTo>
                    <a:pt x="1096" y="57"/>
                  </a:lnTo>
                  <a:lnTo>
                    <a:pt x="1094" y="50"/>
                  </a:lnTo>
                  <a:lnTo>
                    <a:pt x="1092" y="44"/>
                  </a:lnTo>
                  <a:lnTo>
                    <a:pt x="1090" y="39"/>
                  </a:lnTo>
                  <a:lnTo>
                    <a:pt x="1086" y="33"/>
                  </a:lnTo>
                  <a:lnTo>
                    <a:pt x="1083" y="28"/>
                  </a:lnTo>
                  <a:lnTo>
                    <a:pt x="1078" y="24"/>
                  </a:lnTo>
                  <a:lnTo>
                    <a:pt x="1074" y="20"/>
                  </a:lnTo>
                  <a:lnTo>
                    <a:pt x="1069" y="16"/>
                  </a:lnTo>
                  <a:lnTo>
                    <a:pt x="1064" y="13"/>
                  </a:lnTo>
                  <a:lnTo>
                    <a:pt x="1058" y="10"/>
                  </a:lnTo>
                  <a:lnTo>
                    <a:pt x="1052" y="8"/>
                  </a:lnTo>
                  <a:lnTo>
                    <a:pt x="1046" y="6"/>
                  </a:lnTo>
                  <a:lnTo>
                    <a:pt x="1039" y="5"/>
                  </a:lnTo>
                  <a:lnTo>
                    <a:pt x="1033" y="5"/>
                  </a:lnTo>
                  <a:lnTo>
                    <a:pt x="70" y="5"/>
                  </a:lnTo>
                  <a:close/>
                  <a:moveTo>
                    <a:pt x="1033" y="0"/>
                  </a:moveTo>
                  <a:lnTo>
                    <a:pt x="1040" y="0"/>
                  </a:lnTo>
                  <a:lnTo>
                    <a:pt x="1047" y="2"/>
                  </a:lnTo>
                  <a:lnTo>
                    <a:pt x="1054" y="3"/>
                  </a:lnTo>
                  <a:lnTo>
                    <a:pt x="1060" y="6"/>
                  </a:lnTo>
                  <a:lnTo>
                    <a:pt x="1066" y="9"/>
                  </a:lnTo>
                  <a:lnTo>
                    <a:pt x="1072" y="12"/>
                  </a:lnTo>
                  <a:lnTo>
                    <a:pt x="1077" y="16"/>
                  </a:lnTo>
                  <a:lnTo>
                    <a:pt x="1082" y="21"/>
                  </a:lnTo>
                  <a:lnTo>
                    <a:pt x="1087" y="26"/>
                  </a:lnTo>
                  <a:lnTo>
                    <a:pt x="1091" y="31"/>
                  </a:lnTo>
                  <a:lnTo>
                    <a:pt x="1094" y="37"/>
                  </a:lnTo>
                  <a:lnTo>
                    <a:pt x="1097" y="43"/>
                  </a:lnTo>
                  <a:lnTo>
                    <a:pt x="1099" y="49"/>
                  </a:lnTo>
                  <a:lnTo>
                    <a:pt x="1101" y="56"/>
                  </a:lnTo>
                  <a:lnTo>
                    <a:pt x="1102" y="63"/>
                  </a:lnTo>
                  <a:lnTo>
                    <a:pt x="1102" y="70"/>
                  </a:lnTo>
                  <a:lnTo>
                    <a:pt x="1102" y="339"/>
                  </a:lnTo>
                  <a:lnTo>
                    <a:pt x="1102" y="346"/>
                  </a:lnTo>
                  <a:lnTo>
                    <a:pt x="1101" y="353"/>
                  </a:lnTo>
                  <a:lnTo>
                    <a:pt x="1099" y="360"/>
                  </a:lnTo>
                  <a:lnTo>
                    <a:pt x="1097" y="366"/>
                  </a:lnTo>
                  <a:lnTo>
                    <a:pt x="1094" y="372"/>
                  </a:lnTo>
                  <a:lnTo>
                    <a:pt x="1090" y="378"/>
                  </a:lnTo>
                  <a:lnTo>
                    <a:pt x="1086" y="383"/>
                  </a:lnTo>
                  <a:lnTo>
                    <a:pt x="1082" y="388"/>
                  </a:lnTo>
                  <a:lnTo>
                    <a:pt x="1077" y="392"/>
                  </a:lnTo>
                  <a:lnTo>
                    <a:pt x="1072" y="396"/>
                  </a:lnTo>
                  <a:lnTo>
                    <a:pt x="1066" y="400"/>
                  </a:lnTo>
                  <a:lnTo>
                    <a:pt x="1060" y="403"/>
                  </a:lnTo>
                  <a:lnTo>
                    <a:pt x="1053" y="405"/>
                  </a:lnTo>
                  <a:lnTo>
                    <a:pt x="1047" y="407"/>
                  </a:lnTo>
                  <a:lnTo>
                    <a:pt x="1040" y="408"/>
                  </a:lnTo>
                  <a:lnTo>
                    <a:pt x="1033" y="408"/>
                  </a:lnTo>
                  <a:lnTo>
                    <a:pt x="70" y="408"/>
                  </a:lnTo>
                  <a:lnTo>
                    <a:pt x="63" y="408"/>
                  </a:lnTo>
                  <a:lnTo>
                    <a:pt x="56" y="407"/>
                  </a:lnTo>
                  <a:lnTo>
                    <a:pt x="49" y="405"/>
                  </a:lnTo>
                  <a:lnTo>
                    <a:pt x="42" y="403"/>
                  </a:lnTo>
                  <a:lnTo>
                    <a:pt x="36" y="400"/>
                  </a:lnTo>
                  <a:lnTo>
                    <a:pt x="31" y="396"/>
                  </a:lnTo>
                  <a:lnTo>
                    <a:pt x="25" y="392"/>
                  </a:lnTo>
                  <a:lnTo>
                    <a:pt x="20" y="388"/>
                  </a:lnTo>
                  <a:lnTo>
                    <a:pt x="16" y="383"/>
                  </a:lnTo>
                  <a:lnTo>
                    <a:pt x="12" y="377"/>
                  </a:lnTo>
                  <a:lnTo>
                    <a:pt x="9" y="372"/>
                  </a:lnTo>
                  <a:lnTo>
                    <a:pt x="6" y="366"/>
                  </a:lnTo>
                  <a:lnTo>
                    <a:pt x="3" y="359"/>
                  </a:lnTo>
                  <a:lnTo>
                    <a:pt x="1" y="353"/>
                  </a:lnTo>
                  <a:lnTo>
                    <a:pt x="0" y="346"/>
                  </a:lnTo>
                  <a:lnTo>
                    <a:pt x="0" y="339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2" y="56"/>
                  </a:lnTo>
                  <a:lnTo>
                    <a:pt x="3" y="49"/>
                  </a:lnTo>
                  <a:lnTo>
                    <a:pt x="6" y="43"/>
                  </a:lnTo>
                  <a:lnTo>
                    <a:pt x="9" y="36"/>
                  </a:lnTo>
                  <a:lnTo>
                    <a:pt x="12" y="31"/>
                  </a:lnTo>
                  <a:lnTo>
                    <a:pt x="16" y="25"/>
                  </a:lnTo>
                  <a:lnTo>
                    <a:pt x="21" y="20"/>
                  </a:lnTo>
                  <a:lnTo>
                    <a:pt x="26" y="16"/>
                  </a:lnTo>
                  <a:lnTo>
                    <a:pt x="31" y="12"/>
                  </a:lnTo>
                  <a:lnTo>
                    <a:pt x="37" y="9"/>
                  </a:lnTo>
                  <a:lnTo>
                    <a:pt x="43" y="6"/>
                  </a:lnTo>
                  <a:lnTo>
                    <a:pt x="49" y="3"/>
                  </a:lnTo>
                  <a:lnTo>
                    <a:pt x="56" y="1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1033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0" name="Rectangle 74"/>
            <p:cNvSpPr>
              <a:spLocks noChangeArrowheads="1"/>
            </p:cNvSpPr>
            <p:nvPr/>
          </p:nvSpPr>
          <p:spPr bwMode="auto">
            <a:xfrm>
              <a:off x="2104" y="2696"/>
              <a:ext cx="97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ct val="110000"/>
                </a:lnSpc>
                <a:spcBef>
                  <a:spcPts val="1200"/>
                </a:spcBef>
                <a:defRPr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ts val="6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2"/>
                </a:buClr>
                <a:buFont typeface="Symbol" panose="05050102010706020507" pitchFamily="18" charset="2"/>
                <a:buChar char="·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110000"/>
                </a:lnSpc>
                <a:buFont typeface="Symbol" panose="05050102010706020507" pitchFamily="18" charset="2"/>
                <a:buChar char="·"/>
                <a:defRPr sz="1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110000"/>
                </a:lnSpc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fr-FR" altLang="fr-FR" sz="1100" b="0" dirty="0">
                  <a:solidFill>
                    <a:srgbClr val="000000"/>
                  </a:solidFill>
                </a:rPr>
                <a:t>TB exclusivement extra </a:t>
              </a:r>
              <a:endParaRPr lang="fr-FR" altLang="fr-FR" b="0" dirty="0">
                <a:solidFill>
                  <a:schemeClr val="tx1"/>
                </a:solidFill>
              </a:endParaRPr>
            </a:p>
          </p:txBody>
        </p:sp>
        <p:sp>
          <p:nvSpPr>
            <p:cNvPr id="151" name="Rectangle 75"/>
            <p:cNvSpPr>
              <a:spLocks noChangeArrowheads="1"/>
            </p:cNvSpPr>
            <p:nvPr/>
          </p:nvSpPr>
          <p:spPr bwMode="auto">
            <a:xfrm>
              <a:off x="2115" y="2802"/>
              <a:ext cx="475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ct val="110000"/>
                </a:lnSpc>
                <a:spcBef>
                  <a:spcPts val="1200"/>
                </a:spcBef>
                <a:defRPr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ts val="6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2"/>
                </a:buClr>
                <a:buFont typeface="Symbol" panose="05050102010706020507" pitchFamily="18" charset="2"/>
                <a:buChar char="·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110000"/>
                </a:lnSpc>
                <a:buFont typeface="Symbol" panose="05050102010706020507" pitchFamily="18" charset="2"/>
                <a:buChar char="·"/>
                <a:defRPr sz="1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110000"/>
                </a:lnSpc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fr-FR" altLang="fr-FR" sz="1100" b="0">
                  <a:solidFill>
                    <a:srgbClr val="000000"/>
                  </a:solidFill>
                </a:rPr>
                <a:t>pulmonaire</a:t>
              </a:r>
              <a:endParaRPr lang="fr-FR" altLang="fr-FR" b="0">
                <a:solidFill>
                  <a:schemeClr val="tx1"/>
                </a:solidFill>
              </a:endParaRPr>
            </a:p>
          </p:txBody>
        </p:sp>
        <p:sp>
          <p:nvSpPr>
            <p:cNvPr id="152" name="Rectangle 76"/>
            <p:cNvSpPr>
              <a:spLocks noChangeArrowheads="1"/>
            </p:cNvSpPr>
            <p:nvPr/>
          </p:nvSpPr>
          <p:spPr bwMode="auto">
            <a:xfrm>
              <a:off x="2575" y="2802"/>
              <a:ext cx="238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ct val="110000"/>
                </a:lnSpc>
                <a:spcBef>
                  <a:spcPts val="1200"/>
                </a:spcBef>
                <a:defRPr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ts val="6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2"/>
                </a:buClr>
                <a:buFont typeface="Symbol" panose="05050102010706020507" pitchFamily="18" charset="2"/>
                <a:buChar char="·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110000"/>
                </a:lnSpc>
                <a:buFont typeface="Symbol" panose="05050102010706020507" pitchFamily="18" charset="2"/>
                <a:buChar char="·"/>
                <a:defRPr sz="1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110000"/>
                </a:lnSpc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fr-FR" altLang="fr-FR" sz="1100" b="0">
                  <a:solidFill>
                    <a:srgbClr val="000000"/>
                  </a:solidFill>
                </a:rPr>
                <a:t>autre</a:t>
              </a:r>
              <a:endParaRPr lang="fr-FR" altLang="fr-FR" b="0">
                <a:solidFill>
                  <a:schemeClr val="tx1"/>
                </a:solidFill>
              </a:endParaRPr>
            </a:p>
          </p:txBody>
        </p:sp>
        <p:sp>
          <p:nvSpPr>
            <p:cNvPr id="153" name="Rectangle 77"/>
            <p:cNvSpPr>
              <a:spLocks noChangeArrowheads="1"/>
            </p:cNvSpPr>
            <p:nvPr/>
          </p:nvSpPr>
          <p:spPr bwMode="auto">
            <a:xfrm>
              <a:off x="2799" y="2802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ct val="110000"/>
                </a:lnSpc>
                <a:spcBef>
                  <a:spcPts val="1200"/>
                </a:spcBef>
                <a:defRPr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ts val="6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2"/>
                </a:buClr>
                <a:buFont typeface="Symbol" panose="05050102010706020507" pitchFamily="18" charset="2"/>
                <a:buChar char="·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110000"/>
                </a:lnSpc>
                <a:buFont typeface="Symbol" panose="05050102010706020507" pitchFamily="18" charset="2"/>
                <a:buChar char="·"/>
                <a:defRPr sz="1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110000"/>
                </a:lnSpc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fr-FR" altLang="fr-FR" sz="1100" b="0">
                  <a:solidFill>
                    <a:srgbClr val="000000"/>
                  </a:solidFill>
                </a:rPr>
                <a:t>: </a:t>
              </a:r>
              <a:endParaRPr lang="fr-FR" altLang="fr-FR" b="0">
                <a:solidFill>
                  <a:schemeClr val="tx1"/>
                </a:solidFill>
              </a:endParaRPr>
            </a:p>
          </p:txBody>
        </p:sp>
        <p:sp>
          <p:nvSpPr>
            <p:cNvPr id="154" name="Rectangle 78"/>
            <p:cNvSpPr>
              <a:spLocks noChangeArrowheads="1"/>
            </p:cNvSpPr>
            <p:nvPr/>
          </p:nvSpPr>
          <p:spPr bwMode="auto">
            <a:xfrm>
              <a:off x="2847" y="2802"/>
              <a:ext cx="14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ct val="110000"/>
                </a:lnSpc>
                <a:spcBef>
                  <a:spcPts val="1200"/>
                </a:spcBef>
                <a:defRPr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ts val="6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2"/>
                </a:buClr>
                <a:buFont typeface="Symbol" panose="05050102010706020507" pitchFamily="18" charset="2"/>
                <a:buChar char="·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110000"/>
                </a:lnSpc>
                <a:buFont typeface="Symbol" panose="05050102010706020507" pitchFamily="18" charset="2"/>
                <a:buChar char="·"/>
                <a:defRPr sz="1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110000"/>
                </a:lnSpc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fr-FR" altLang="fr-FR" sz="1100" dirty="0" smtClean="0">
                  <a:solidFill>
                    <a:srgbClr val="000000"/>
                  </a:solidFill>
                </a:rPr>
                <a:t>658</a:t>
              </a:r>
              <a:endParaRPr lang="fr-FR" altLang="fr-FR" sz="1100" dirty="0">
                <a:solidFill>
                  <a:srgbClr val="000000"/>
                </a:solidFill>
              </a:endParaRPr>
            </a:p>
          </p:txBody>
        </p:sp>
        <p:sp>
          <p:nvSpPr>
            <p:cNvPr id="155" name="Freeform 79"/>
            <p:cNvSpPr>
              <a:spLocks noEditPoints="1"/>
            </p:cNvSpPr>
            <p:nvPr/>
          </p:nvSpPr>
          <p:spPr bwMode="auto">
            <a:xfrm>
              <a:off x="2290" y="3241"/>
              <a:ext cx="2958" cy="182"/>
            </a:xfrm>
            <a:custGeom>
              <a:avLst/>
              <a:gdLst>
                <a:gd name="T0" fmla="*/ 0 w 2958"/>
                <a:gd name="T1" fmla="*/ 0 h 182"/>
                <a:gd name="T2" fmla="*/ 2958 w 2958"/>
                <a:gd name="T3" fmla="*/ 0 h 182"/>
                <a:gd name="T4" fmla="*/ 2958 w 2958"/>
                <a:gd name="T5" fmla="*/ 182 h 182"/>
                <a:gd name="T6" fmla="*/ 0 w 2958"/>
                <a:gd name="T7" fmla="*/ 182 h 182"/>
                <a:gd name="T8" fmla="*/ 0 w 2958"/>
                <a:gd name="T9" fmla="*/ 0 h 182"/>
                <a:gd name="T10" fmla="*/ 5 w 2958"/>
                <a:gd name="T11" fmla="*/ 179 h 182"/>
                <a:gd name="T12" fmla="*/ 2 w 2958"/>
                <a:gd name="T13" fmla="*/ 176 h 182"/>
                <a:gd name="T14" fmla="*/ 2955 w 2958"/>
                <a:gd name="T15" fmla="*/ 176 h 182"/>
                <a:gd name="T16" fmla="*/ 2952 w 2958"/>
                <a:gd name="T17" fmla="*/ 179 h 182"/>
                <a:gd name="T18" fmla="*/ 2952 w 2958"/>
                <a:gd name="T19" fmla="*/ 3 h 182"/>
                <a:gd name="T20" fmla="*/ 2955 w 2958"/>
                <a:gd name="T21" fmla="*/ 6 h 182"/>
                <a:gd name="T22" fmla="*/ 2 w 2958"/>
                <a:gd name="T23" fmla="*/ 6 h 182"/>
                <a:gd name="T24" fmla="*/ 5 w 2958"/>
                <a:gd name="T25" fmla="*/ 3 h 182"/>
                <a:gd name="T26" fmla="*/ 5 w 2958"/>
                <a:gd name="T27" fmla="*/ 179 h 18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58" h="182">
                  <a:moveTo>
                    <a:pt x="0" y="0"/>
                  </a:moveTo>
                  <a:lnTo>
                    <a:pt x="2958" y="0"/>
                  </a:lnTo>
                  <a:lnTo>
                    <a:pt x="2958" y="182"/>
                  </a:lnTo>
                  <a:lnTo>
                    <a:pt x="0" y="182"/>
                  </a:lnTo>
                  <a:lnTo>
                    <a:pt x="0" y="0"/>
                  </a:lnTo>
                  <a:close/>
                  <a:moveTo>
                    <a:pt x="5" y="179"/>
                  </a:moveTo>
                  <a:lnTo>
                    <a:pt x="2" y="176"/>
                  </a:lnTo>
                  <a:lnTo>
                    <a:pt x="2955" y="176"/>
                  </a:lnTo>
                  <a:lnTo>
                    <a:pt x="2952" y="179"/>
                  </a:lnTo>
                  <a:lnTo>
                    <a:pt x="2952" y="3"/>
                  </a:lnTo>
                  <a:lnTo>
                    <a:pt x="2955" y="6"/>
                  </a:lnTo>
                  <a:lnTo>
                    <a:pt x="2" y="6"/>
                  </a:lnTo>
                  <a:lnTo>
                    <a:pt x="5" y="3"/>
                  </a:lnTo>
                  <a:lnTo>
                    <a:pt x="5" y="179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6" name="Rectangle 80"/>
            <p:cNvSpPr>
              <a:spLocks noChangeArrowheads="1"/>
            </p:cNvSpPr>
            <p:nvPr/>
          </p:nvSpPr>
          <p:spPr bwMode="auto">
            <a:xfrm>
              <a:off x="2315" y="3280"/>
              <a:ext cx="44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ct val="110000"/>
                </a:lnSpc>
                <a:spcBef>
                  <a:spcPts val="1200"/>
                </a:spcBef>
                <a:defRPr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ts val="6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2"/>
                </a:buClr>
                <a:buFont typeface="Symbol" panose="05050102010706020507" pitchFamily="18" charset="2"/>
                <a:buChar char="·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110000"/>
                </a:lnSpc>
                <a:buFont typeface="Symbol" panose="05050102010706020507" pitchFamily="18" charset="2"/>
                <a:buChar char="·"/>
                <a:defRPr sz="1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110000"/>
                </a:lnSpc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fr-FR" altLang="fr-FR" sz="1200" b="0" i="1" dirty="0" smtClean="0">
                  <a:solidFill>
                    <a:srgbClr val="000000"/>
                  </a:solidFill>
                </a:rPr>
                <a:t>95 cas </a:t>
              </a:r>
              <a:r>
                <a:rPr lang="fr-FR" altLang="fr-FR" sz="1200" b="0" i="1" dirty="0">
                  <a:solidFill>
                    <a:srgbClr val="000000"/>
                  </a:solidFill>
                </a:rPr>
                <a:t>de </a:t>
              </a:r>
              <a:endParaRPr lang="fr-FR" altLang="fr-FR" b="0" dirty="0">
                <a:solidFill>
                  <a:schemeClr val="tx1"/>
                </a:solidFill>
              </a:endParaRPr>
            </a:p>
          </p:txBody>
        </p:sp>
        <p:sp>
          <p:nvSpPr>
            <p:cNvPr id="157" name="Rectangle 81"/>
            <p:cNvSpPr>
              <a:spLocks noChangeArrowheads="1"/>
            </p:cNvSpPr>
            <p:nvPr/>
          </p:nvSpPr>
          <p:spPr bwMode="auto">
            <a:xfrm>
              <a:off x="2792" y="3280"/>
              <a:ext cx="481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ct val="110000"/>
                </a:lnSpc>
                <a:spcBef>
                  <a:spcPts val="1200"/>
                </a:spcBef>
                <a:defRPr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ts val="6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2"/>
                </a:buClr>
                <a:buFont typeface="Symbol" panose="05050102010706020507" pitchFamily="18" charset="2"/>
                <a:buChar char="·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110000"/>
                </a:lnSpc>
                <a:buFont typeface="Symbol" panose="05050102010706020507" pitchFamily="18" charset="2"/>
                <a:buChar char="·"/>
                <a:defRPr sz="1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110000"/>
                </a:lnSpc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fr-FR" altLang="fr-FR" sz="1200" b="0" i="1">
                  <a:solidFill>
                    <a:srgbClr val="000000"/>
                  </a:solidFill>
                </a:rPr>
                <a:t>méningite </a:t>
              </a:r>
              <a:endParaRPr lang="fr-FR" altLang="fr-FR" b="0">
                <a:solidFill>
                  <a:schemeClr val="tx1"/>
                </a:solidFill>
              </a:endParaRPr>
            </a:p>
          </p:txBody>
        </p:sp>
        <p:sp>
          <p:nvSpPr>
            <p:cNvPr id="158" name="Rectangle 82"/>
            <p:cNvSpPr>
              <a:spLocks noChangeArrowheads="1"/>
            </p:cNvSpPr>
            <p:nvPr/>
          </p:nvSpPr>
          <p:spPr bwMode="auto">
            <a:xfrm>
              <a:off x="3234" y="3280"/>
              <a:ext cx="192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ct val="110000"/>
                </a:lnSpc>
                <a:spcBef>
                  <a:spcPts val="1200"/>
                </a:spcBef>
                <a:defRPr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ts val="6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2"/>
                </a:buClr>
                <a:buFont typeface="Symbol" panose="05050102010706020507" pitchFamily="18" charset="2"/>
                <a:buChar char="·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110000"/>
                </a:lnSpc>
                <a:buFont typeface="Symbol" panose="05050102010706020507" pitchFamily="18" charset="2"/>
                <a:buChar char="·"/>
                <a:defRPr sz="1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110000"/>
                </a:lnSpc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fr-FR" altLang="fr-FR" sz="1200" b="0" i="1">
                  <a:solidFill>
                    <a:srgbClr val="000000"/>
                  </a:solidFill>
                </a:rPr>
                <a:t>TB </a:t>
              </a:r>
              <a:endParaRPr lang="fr-FR" altLang="fr-FR" b="0">
                <a:solidFill>
                  <a:schemeClr val="tx1"/>
                </a:solidFill>
              </a:endParaRPr>
            </a:p>
          </p:txBody>
        </p:sp>
        <p:sp>
          <p:nvSpPr>
            <p:cNvPr id="159" name="Rectangle 83"/>
            <p:cNvSpPr>
              <a:spLocks noChangeArrowheads="1"/>
            </p:cNvSpPr>
            <p:nvPr/>
          </p:nvSpPr>
          <p:spPr bwMode="auto">
            <a:xfrm>
              <a:off x="3384" y="3280"/>
              <a:ext cx="446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ct val="110000"/>
                </a:lnSpc>
                <a:spcBef>
                  <a:spcPts val="1200"/>
                </a:spcBef>
                <a:defRPr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ts val="6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2"/>
                </a:buClr>
                <a:buFont typeface="Symbol" panose="05050102010706020507" pitchFamily="18" charset="2"/>
                <a:buChar char="·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110000"/>
                </a:lnSpc>
                <a:buFont typeface="Symbol" panose="05050102010706020507" pitchFamily="18" charset="2"/>
                <a:buChar char="·"/>
                <a:defRPr sz="1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110000"/>
                </a:lnSpc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fr-FR" altLang="fr-FR" sz="1200" b="0" i="1">
                  <a:solidFill>
                    <a:srgbClr val="000000"/>
                  </a:solidFill>
                </a:rPr>
                <a:t>associée </a:t>
              </a:r>
              <a:endParaRPr lang="fr-FR" altLang="fr-FR" b="0">
                <a:solidFill>
                  <a:schemeClr val="tx1"/>
                </a:solidFill>
              </a:endParaRPr>
            </a:p>
          </p:txBody>
        </p:sp>
        <p:sp>
          <p:nvSpPr>
            <p:cNvPr id="160" name="Rectangle 84"/>
            <p:cNvSpPr>
              <a:spLocks noChangeArrowheads="1"/>
            </p:cNvSpPr>
            <p:nvPr/>
          </p:nvSpPr>
          <p:spPr bwMode="auto">
            <a:xfrm>
              <a:off x="3788" y="3280"/>
              <a:ext cx="132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ct val="110000"/>
                </a:lnSpc>
                <a:spcBef>
                  <a:spcPts val="1200"/>
                </a:spcBef>
                <a:defRPr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ts val="6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2"/>
                </a:buClr>
                <a:buFont typeface="Symbol" panose="05050102010706020507" pitchFamily="18" charset="2"/>
                <a:buChar char="·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110000"/>
                </a:lnSpc>
                <a:buFont typeface="Symbol" panose="05050102010706020507" pitchFamily="18" charset="2"/>
                <a:buChar char="·"/>
                <a:defRPr sz="1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110000"/>
                </a:lnSpc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fr-FR" altLang="fr-FR" sz="1200" b="0" i="1">
                  <a:solidFill>
                    <a:srgbClr val="000000"/>
                  </a:solidFill>
                </a:rPr>
                <a:t>ou non à d’autres localisations</a:t>
              </a:r>
              <a:endParaRPr lang="fr-FR" altLang="fr-FR" b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333375"/>
            <a:ext cx="7416800" cy="6477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fr-FR" altLang="fr-FR" sz="1800" kern="0" dirty="0"/>
              <a:t>Type de résidence des cas déclarés de tuberculose maladie, </a:t>
            </a:r>
            <a:r>
              <a:rPr lang="fr-FR" altLang="fr-FR" sz="1800" kern="0" dirty="0" smtClean="0"/>
              <a:t>France, 2022</a:t>
            </a:r>
            <a:endParaRPr lang="fr-FR" altLang="fr-FR" sz="1800" kern="0" dirty="0"/>
          </a:p>
        </p:txBody>
      </p:sp>
      <p:sp>
        <p:nvSpPr>
          <p:cNvPr id="84" name="Text Box 4"/>
          <p:cNvSpPr txBox="1">
            <a:spLocks noChangeArrowheads="1"/>
          </p:cNvSpPr>
          <p:nvPr/>
        </p:nvSpPr>
        <p:spPr bwMode="auto">
          <a:xfrm>
            <a:off x="174624" y="5749925"/>
            <a:ext cx="8861871" cy="49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10000"/>
              </a:lnSpc>
              <a:spcBef>
                <a:spcPts val="1200"/>
              </a:spcBef>
              <a:defRPr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0000"/>
              </a:lnSpc>
              <a:spcBef>
                <a:spcPts val="600"/>
              </a:spcBef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2"/>
              </a:buClr>
              <a:buFont typeface="Symbol" pitchFamily="18" charset="2"/>
              <a:buChar char="·"/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10000"/>
              </a:lnSpc>
              <a:buFont typeface="Symbol" pitchFamily="18" charset="2"/>
              <a:buChar char="·"/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buFont typeface="Arial" charset="0"/>
              <a:buChar char="-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lang="fr-FR" altLang="fr-FR" sz="1050" b="0" i="1" dirty="0" smtClean="0">
                <a:solidFill>
                  <a:schemeClr val="accent4"/>
                </a:solidFill>
                <a:cs typeface="Arial" charset="0"/>
              </a:rPr>
              <a:t>* Parmi les cas avec information renseignée </a:t>
            </a:r>
            <a:r>
              <a:rPr lang="fr-FR" altLang="fr-FR" sz="1050" b="0" i="1" dirty="0">
                <a:solidFill>
                  <a:schemeClr val="accent4"/>
                </a:solidFill>
                <a:cs typeface="Arial" charset="0"/>
              </a:rPr>
              <a:t>(694/ 3601); </a:t>
            </a:r>
            <a:r>
              <a:rPr lang="fr-FR" altLang="fr-FR" sz="1050" b="0" i="1" dirty="0" smtClean="0">
                <a:solidFill>
                  <a:schemeClr val="accent4"/>
                </a:solidFill>
                <a:cs typeface="Arial" charset="0"/>
              </a:rPr>
              <a:t>** Parmi les cas avec information renseignée </a:t>
            </a:r>
            <a:r>
              <a:rPr lang="fr-FR" altLang="fr-FR" sz="1050" b="0" i="1" dirty="0">
                <a:solidFill>
                  <a:schemeClr val="accent4"/>
                </a:solidFill>
                <a:cs typeface="Arial" charset="0"/>
              </a:rPr>
              <a:t>(190/ 3059)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lang="fr-FR" altLang="fr-FR" sz="1050" b="0" i="1" dirty="0" smtClean="0">
                <a:solidFill>
                  <a:schemeClr val="accent4"/>
                </a:solidFill>
                <a:cs typeface="Arial" charset="0"/>
              </a:rPr>
              <a:t>Source: Santé publique France, déclaration obligatoire de tuberculose; nombre de personnes sans domicile, source : Fondation Abbé Pierre/</a:t>
            </a:r>
            <a:r>
              <a:rPr lang="fr-FR" altLang="fr-FR" sz="1050" b="0" i="1" dirty="0">
                <a:solidFill>
                  <a:schemeClr val="accent4"/>
                </a:solidFill>
                <a:cs typeface="Arial" charset="0"/>
              </a:rPr>
              <a:t>I</a:t>
            </a:r>
            <a:r>
              <a:rPr lang="fr-FR" altLang="fr-FR" sz="1050" b="0" i="1" dirty="0" smtClean="0">
                <a:solidFill>
                  <a:schemeClr val="accent4"/>
                </a:solidFill>
                <a:cs typeface="Arial" charset="0"/>
              </a:rPr>
              <a:t>nsee</a:t>
            </a:r>
          </a:p>
        </p:txBody>
      </p:sp>
      <p:graphicFrame>
        <p:nvGraphicFramePr>
          <p:cNvPr id="85" name="Tableau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321493"/>
              </p:ext>
            </p:extLst>
          </p:nvPr>
        </p:nvGraphicFramePr>
        <p:xfrm>
          <a:off x="174625" y="1341438"/>
          <a:ext cx="7024688" cy="2595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6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9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9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795"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chemeClr val="bg1"/>
                          </a:solidFill>
                        </a:rPr>
                        <a:t>Type de résidence </a:t>
                      </a:r>
                      <a:endParaRPr lang="fr-FR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14" marB="45714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bg1"/>
                          </a:solidFill>
                        </a:rPr>
                        <a:t>N</a:t>
                      </a:r>
                      <a:endParaRPr lang="fr-FR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14" marB="45714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bg1"/>
                          </a:solidFill>
                        </a:rPr>
                        <a:t>% </a:t>
                      </a:r>
                      <a:endParaRPr lang="fr-FR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14" marB="45714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r>
                        <a:rPr lang="fr-FR" sz="1800" b="1" baseline="0" dirty="0" smtClean="0">
                          <a:solidFill>
                            <a:schemeClr val="bg1"/>
                          </a:solidFill>
                        </a:rPr>
                        <a:t>En collectivité</a:t>
                      </a:r>
                      <a:endParaRPr lang="fr-FR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14" marB="45714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bg1"/>
                          </a:solidFill>
                        </a:rPr>
                        <a:t>694</a:t>
                      </a:r>
                      <a:endParaRPr lang="fr-FR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14" marB="45714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bg1"/>
                          </a:solidFill>
                        </a:rPr>
                        <a:t>19,3% *</a:t>
                      </a:r>
                      <a:endParaRPr lang="fr-FR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14" marB="45714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l"/>
                      <a:r>
                        <a:rPr lang="fr-FR" sz="1800" i="1" dirty="0" smtClean="0">
                          <a:solidFill>
                            <a:schemeClr val="bg1"/>
                          </a:solidFill>
                        </a:rPr>
                        <a:t>Centre d’hébergement collectif </a:t>
                      </a:r>
                      <a:endParaRPr lang="fr-FR" sz="1800" i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14" marB="4571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i="1" dirty="0" smtClean="0">
                          <a:solidFill>
                            <a:schemeClr val="bg1"/>
                          </a:solidFill>
                        </a:rPr>
                        <a:t>417</a:t>
                      </a:r>
                      <a:endParaRPr lang="fr-FR" sz="1800" i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14" marB="4571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i="1" dirty="0" smtClean="0">
                          <a:solidFill>
                            <a:schemeClr val="bg1"/>
                          </a:solidFill>
                        </a:rPr>
                        <a:t>11,5%</a:t>
                      </a:r>
                      <a:endParaRPr lang="fr-FR" sz="1800" i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14" marB="45714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l"/>
                      <a:r>
                        <a:rPr lang="fr-FR" sz="1800" i="1" dirty="0" smtClean="0">
                          <a:solidFill>
                            <a:schemeClr val="bg1"/>
                          </a:solidFill>
                        </a:rPr>
                        <a:t>Etablissement pour personnes âgées</a:t>
                      </a:r>
                      <a:endParaRPr lang="fr-FR" sz="1800" i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14" marB="45714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i="1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</a:p>
                  </a:txBody>
                  <a:tcPr marL="91439" marR="91439" marT="45714" marB="45714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i="1" dirty="0" smtClean="0">
                          <a:solidFill>
                            <a:schemeClr val="bg1"/>
                          </a:solidFill>
                        </a:rPr>
                        <a:t>0,7%</a:t>
                      </a:r>
                      <a:endParaRPr lang="fr-FR" sz="1800" i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14" marB="45714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l"/>
                      <a:r>
                        <a:rPr lang="fr-FR" sz="1800" i="1" dirty="0" smtClean="0">
                          <a:solidFill>
                            <a:schemeClr val="bg1"/>
                          </a:solidFill>
                        </a:rPr>
                        <a:t>Etablissement pénitentiaire</a:t>
                      </a:r>
                      <a:endParaRPr lang="fr-FR" sz="1800" i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14" marB="4571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i="1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fr-FR" sz="1800" i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14" marB="4571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i="1" dirty="0" smtClean="0">
                          <a:solidFill>
                            <a:schemeClr val="bg1"/>
                          </a:solidFill>
                        </a:rPr>
                        <a:t>0,8%</a:t>
                      </a:r>
                      <a:endParaRPr lang="fr-FR" sz="1800" i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14" marB="45714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l"/>
                      <a:r>
                        <a:rPr lang="fr-FR" sz="1800" i="1" dirty="0" smtClean="0">
                          <a:solidFill>
                            <a:schemeClr val="bg1"/>
                          </a:solidFill>
                        </a:rPr>
                        <a:t>Autre</a:t>
                      </a:r>
                      <a:endParaRPr lang="fr-FR" sz="1800" i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14" marB="45714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i="1" dirty="0" smtClean="0">
                          <a:solidFill>
                            <a:schemeClr val="bg1"/>
                          </a:solidFill>
                        </a:rPr>
                        <a:t>182</a:t>
                      </a:r>
                      <a:endParaRPr lang="fr-FR" sz="1800" i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14" marB="45714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i="1" dirty="0" smtClean="0">
                          <a:solidFill>
                            <a:schemeClr val="bg1"/>
                          </a:solidFill>
                        </a:rPr>
                        <a:t>5,0%</a:t>
                      </a:r>
                      <a:endParaRPr lang="fr-FR" sz="1800" i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14" marB="45714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l"/>
                      <a:r>
                        <a:rPr lang="fr-FR" sz="1800" i="1" dirty="0" smtClean="0">
                          <a:solidFill>
                            <a:schemeClr val="bg1"/>
                          </a:solidFill>
                        </a:rPr>
                        <a:t>Sans information</a:t>
                      </a:r>
                      <a:endParaRPr lang="fr-FR" sz="1800" i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14" marB="4571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i="1" dirty="0" smtClean="0">
                          <a:solidFill>
                            <a:schemeClr val="bg1"/>
                          </a:solidFill>
                        </a:rPr>
                        <a:t>33</a:t>
                      </a:r>
                      <a:endParaRPr lang="fr-FR" sz="1800" i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14" marB="4571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i="1" dirty="0" smtClean="0">
                          <a:solidFill>
                            <a:schemeClr val="bg1"/>
                          </a:solidFill>
                        </a:rPr>
                        <a:t>0,9%</a:t>
                      </a:r>
                      <a:endParaRPr lang="fr-FR" sz="1800" i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14" marB="45714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6" name="Tableau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447154"/>
              </p:ext>
            </p:extLst>
          </p:nvPr>
        </p:nvGraphicFramePr>
        <p:xfrm>
          <a:off x="174625" y="4076700"/>
          <a:ext cx="4876800" cy="1484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Personnes sans domicile</a:t>
                      </a:r>
                      <a:endParaRPr lang="fr-FR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49" marB="45749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49" marB="45749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pPr algn="l"/>
                      <a:r>
                        <a:rPr lang="fr-FR" sz="1800" dirty="0" smtClean="0">
                          <a:solidFill>
                            <a:schemeClr val="bg1"/>
                          </a:solidFill>
                        </a:rPr>
                        <a:t>Nombre de cas</a:t>
                      </a:r>
                      <a:endParaRPr lang="fr-FR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49" marB="45749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bg1"/>
                          </a:solidFill>
                        </a:rPr>
                        <a:t>190</a:t>
                      </a:r>
                      <a:endParaRPr lang="fr-FR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49" marB="45749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pPr algn="l"/>
                      <a:r>
                        <a:rPr lang="fr-FR" sz="1800" dirty="0" smtClean="0">
                          <a:solidFill>
                            <a:schemeClr val="bg1"/>
                          </a:solidFill>
                        </a:rPr>
                        <a:t>Pourcentage                                         </a:t>
                      </a:r>
                      <a:endParaRPr lang="fr-FR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49" marB="4574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bg1"/>
                          </a:solidFill>
                        </a:rPr>
                        <a:t>       6,2% **</a:t>
                      </a:r>
                      <a:endParaRPr lang="fr-FR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49" marB="45749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pPr algn="l"/>
                      <a:r>
                        <a:rPr lang="fr-FR" sz="1800" dirty="0" smtClean="0">
                          <a:solidFill>
                            <a:schemeClr val="bg1"/>
                          </a:solidFill>
                        </a:rPr>
                        <a:t>Taux</a:t>
                      </a:r>
                      <a:r>
                        <a:rPr lang="fr-FR" sz="1800" baseline="0" dirty="0" smtClean="0">
                          <a:solidFill>
                            <a:schemeClr val="bg1"/>
                          </a:solidFill>
                        </a:rPr>
                        <a:t> (/100 000)                                     </a:t>
                      </a:r>
                      <a:endParaRPr lang="fr-FR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49" marB="45749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bg1"/>
                          </a:solidFill>
                        </a:rPr>
                        <a:t>63</a:t>
                      </a:r>
                      <a:endParaRPr lang="fr-FR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49" marB="45749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F_PPT_Test-v3">
  <a:themeElements>
    <a:clrScheme name="SPF PPT_Couleurs">
      <a:dk1>
        <a:srgbClr val="4D4D4F"/>
      </a:dk1>
      <a:lt1>
        <a:sysClr val="window" lastClr="FFFFFF"/>
      </a:lt1>
      <a:dk2>
        <a:srgbClr val="E30056"/>
      </a:dk2>
      <a:lt2>
        <a:srgbClr val="EEECE1"/>
      </a:lt2>
      <a:accent1>
        <a:srgbClr val="E30056"/>
      </a:accent1>
      <a:accent2>
        <a:srgbClr val="3C2782"/>
      </a:accent2>
      <a:accent3>
        <a:srgbClr val="00A5D5"/>
      </a:accent3>
      <a:accent4>
        <a:srgbClr val="004192"/>
      </a:accent4>
      <a:accent5>
        <a:srgbClr val="8D003A"/>
      </a:accent5>
      <a:accent6>
        <a:srgbClr val="4D4D4F"/>
      </a:accent6>
      <a:hlink>
        <a:srgbClr val="E30056"/>
      </a:hlink>
      <a:folHlink>
        <a:srgbClr val="E30056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36000" tIns="0" rIns="36000" bIns="0" rtlCol="0">
        <a:spAutoFit/>
      </a:bodyPr>
      <a:lstStyle>
        <a:defPPr>
          <a:defRPr sz="1300" smtClean="0">
            <a:solidFill>
              <a:schemeClr val="accent6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SPF_PPT_Test-v3">
  <a:themeElements>
    <a:clrScheme name="SPF PPT_Couleurs">
      <a:dk1>
        <a:srgbClr val="4D4D4F"/>
      </a:dk1>
      <a:lt1>
        <a:sysClr val="window" lastClr="FFFFFF"/>
      </a:lt1>
      <a:dk2>
        <a:srgbClr val="E30056"/>
      </a:dk2>
      <a:lt2>
        <a:srgbClr val="EEECE1"/>
      </a:lt2>
      <a:accent1>
        <a:srgbClr val="E30056"/>
      </a:accent1>
      <a:accent2>
        <a:srgbClr val="3C2782"/>
      </a:accent2>
      <a:accent3>
        <a:srgbClr val="00A5D5"/>
      </a:accent3>
      <a:accent4>
        <a:srgbClr val="004192"/>
      </a:accent4>
      <a:accent5>
        <a:srgbClr val="8D003A"/>
      </a:accent5>
      <a:accent6>
        <a:srgbClr val="4D4D4F"/>
      </a:accent6>
      <a:hlink>
        <a:srgbClr val="E30056"/>
      </a:hlink>
      <a:folHlink>
        <a:srgbClr val="E30056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36000" tIns="0" rIns="36000" bIns="0" rtlCol="0">
        <a:spAutoFit/>
      </a:bodyPr>
      <a:lstStyle>
        <a:defPPr>
          <a:defRPr sz="1300" smtClean="0">
            <a:solidFill>
              <a:schemeClr val="accent6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8386</TotalTime>
  <Words>826</Words>
  <Application>Microsoft Office PowerPoint</Application>
  <PresentationFormat>Affichage à l'écran (4:3)</PresentationFormat>
  <Paragraphs>152</Paragraphs>
  <Slides>15</Slides>
  <Notes>14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Arial</vt:lpstr>
      <vt:lpstr>Calibri</vt:lpstr>
      <vt:lpstr>Symbol</vt:lpstr>
      <vt:lpstr>Wingdings</vt:lpstr>
      <vt:lpstr>SPF_PPT_Test-v3</vt:lpstr>
      <vt:lpstr>1_SPF_PPT_Test-v3</vt:lpstr>
      <vt:lpstr>Graphique Microsoft Excel</vt:lpstr>
      <vt:lpstr>Epidémiologie de la tuberculose  en France  Données 2022  Santé publique France – DIRECTION des maladies infectieuses </vt:lpstr>
      <vt:lpstr>Surveillance nationale de la tuberculose  en France : les sources de données</vt:lpstr>
      <vt:lpstr>Définition de cas pour la déclaration obligatoire de la tuberculose en France</vt:lpstr>
      <vt:lpstr>Morbidité liées à la tuberculose,  France métropolitaine,1972-2022 </vt:lpstr>
      <vt:lpstr>Cas déclarés de tuberculose maladie  (Nombre de cas et taux), France, 2000-2022</vt:lpstr>
      <vt:lpstr>Cas déclarés de tuberculose maladie par région de domicile (nombre de cas et taux), France, 2022</vt:lpstr>
      <vt:lpstr>Taux de déclaration et nombre de cas de tuberculose maladie par région de résidence, France, 2022</vt:lpstr>
      <vt:lpstr>Taux de déclaration et nombre de cas de tuberculose maladie par région de résidence, France, 2022</vt:lpstr>
      <vt:lpstr>Type de résidence des cas déclarés de tuberculose maladie, France, 2022</vt:lpstr>
      <vt:lpstr>Distribution par sexe, âge et lieu de naissance des cas déclarés de tuberculose maladie, France, 2022</vt:lpstr>
      <vt:lpstr>Taux de déclaration de tuberculose maladie par groupe d’âge et sexe, France, 2022</vt:lpstr>
      <vt:lpstr>Nombre de cas de tuberculose maladie déclarés par SEXE ET région de naissance, France, 2022</vt:lpstr>
      <vt:lpstr>Taux de déclaration de tuberculose maladie par  région de naissance, France, 2022</vt:lpstr>
      <vt:lpstr>Taux de déclaration de tuberculose maladie par groupes d’âge et lieu de naissance, France, 2022</vt:lpstr>
      <vt:lpstr>Contexte de diagnostic par groupe d’âges, cas de tuberculose maladie déclarés, France, 2022</vt:lpstr>
    </vt:vector>
  </TitlesOfParts>
  <Company>InVS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principal de la présentation sur 2 ou 3 lignes</dc:title>
  <dc:creator>Stella Laporal</dc:creator>
  <cp:lastModifiedBy>NATIVEL Iris</cp:lastModifiedBy>
  <cp:revision>327</cp:revision>
  <cp:lastPrinted>2016-08-31T16:59:36Z</cp:lastPrinted>
  <dcterms:created xsi:type="dcterms:W3CDTF">2016-06-03T12:31:51Z</dcterms:created>
  <dcterms:modified xsi:type="dcterms:W3CDTF">2024-03-12T09:40:02Z</dcterms:modified>
</cp:coreProperties>
</file>